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lear Sans" panose="020B0604020202020204" charset="0"/>
      <p:regular r:id="rId32"/>
    </p:embeddedFont>
    <p:embeddedFont>
      <p:font typeface="Clear Sans Bold" panose="020B0604020202020204" charset="0"/>
      <p:regular r:id="rId33"/>
    </p:embeddedFont>
    <p:embeddedFont>
      <p:font typeface="Clear Sans Medium"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6.svg"/><Relationship Id="rId3" Type="http://schemas.openxmlformats.org/officeDocument/2006/relationships/image" Target="../media/image18.svg"/><Relationship Id="rId7" Type="http://schemas.openxmlformats.org/officeDocument/2006/relationships/image" Target="../media/image40.svg"/><Relationship Id="rId12"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deneyapyz/ortaokul/"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svg"/><Relationship Id="rId18" Type="http://schemas.openxmlformats.org/officeDocument/2006/relationships/image" Target="../media/image39.png"/><Relationship Id="rId3" Type="http://schemas.openxmlformats.org/officeDocument/2006/relationships/image" Target="../media/image29.svg"/><Relationship Id="rId21" Type="http://schemas.openxmlformats.org/officeDocument/2006/relationships/hyperlink" Target="https://drive.google.com/drive/folders/1b9_RPHWU5M7NBByP8GSV1hojnZ8M6icF" TargetMode="External"/><Relationship Id="rId7" Type="http://schemas.openxmlformats.org/officeDocument/2006/relationships/image" Target="../media/image63.sv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image" Target="../media/image28.png"/><Relationship Id="rId16" Type="http://schemas.openxmlformats.org/officeDocument/2006/relationships/image" Target="../media/image70.png"/><Relationship Id="rId20" Type="http://schemas.openxmlformats.org/officeDocument/2006/relationships/hyperlink" Target="https://github.com/deneyapyz/ortaokul/tree/main/Hafta2" TargetMode="Externa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38.svg"/><Relationship Id="rId5" Type="http://schemas.openxmlformats.org/officeDocument/2006/relationships/image" Target="../media/image61.svg"/><Relationship Id="rId15" Type="http://schemas.openxmlformats.org/officeDocument/2006/relationships/image" Target="../media/image69.svg"/><Relationship Id="rId10" Type="http://schemas.openxmlformats.org/officeDocument/2006/relationships/image" Target="../media/image37.png"/><Relationship Id="rId19" Type="http://schemas.openxmlformats.org/officeDocument/2006/relationships/image" Target="../media/image40.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68.png"/><Relationship Id="rId22" Type="http://schemas.openxmlformats.org/officeDocument/2006/relationships/hyperlink" Target="https://www.youtube.com/watch?v=9_Cwa3xI6q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ideo" Target="https://youtu.be/J_Q5X0nTmrA?si=s-IYVDGBr3sOS7VP" TargetMode="External"/><Relationship Id="rId6" Type="http://schemas.openxmlformats.org/officeDocument/2006/relationships/hyperlink" Target="https://www.youtube.com/watch?v=J_Q5X0nTmrA" TargetMode="External"/><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624333"/>
            <a:ext cx="8217084" cy="5226779"/>
            <a:chOff x="0" y="0"/>
            <a:chExt cx="10956112" cy="6969039"/>
          </a:xfrm>
        </p:grpSpPr>
        <p:sp>
          <p:nvSpPr>
            <p:cNvPr id="3" name="TextBox 3"/>
            <p:cNvSpPr txBox="1"/>
            <p:nvPr/>
          </p:nvSpPr>
          <p:spPr>
            <a:xfrm>
              <a:off x="0" y="1368999"/>
              <a:ext cx="10956112" cy="4166659"/>
            </a:xfrm>
            <a:prstGeom prst="rect">
              <a:avLst/>
            </a:prstGeom>
          </p:spPr>
          <p:txBody>
            <a:bodyPr lIns="0" tIns="0" rIns="0" bIns="0" rtlCol="0" anchor="t">
              <a:spAutoFit/>
            </a:bodyPr>
            <a:lstStyle/>
            <a:p>
              <a:pPr>
                <a:lnSpc>
                  <a:spcPts val="8000"/>
                </a:lnSpc>
              </a:pPr>
              <a:r>
                <a:rPr lang="en-US" sz="8000">
                  <a:solidFill>
                    <a:srgbClr val="F7B4A7"/>
                  </a:solidFill>
                  <a:latin typeface="Clear Sans Bold"/>
                </a:rPr>
                <a:t>Yapay Zeka Matematiği ve Bulanık Mantık</a:t>
              </a:r>
            </a:p>
          </p:txBody>
        </p:sp>
        <p:sp>
          <p:nvSpPr>
            <p:cNvPr id="4" name="TextBox 4"/>
            <p:cNvSpPr txBox="1"/>
            <p:nvPr/>
          </p:nvSpPr>
          <p:spPr>
            <a:xfrm>
              <a:off x="0" y="-47625"/>
              <a:ext cx="10956112" cy="525145"/>
            </a:xfrm>
            <a:prstGeom prst="rect">
              <a:avLst/>
            </a:prstGeom>
          </p:spPr>
          <p:txBody>
            <a:bodyPr lIns="0" tIns="0" rIns="0" bIns="0" rtlCol="0" anchor="t">
              <a:spAutoFit/>
            </a:bodyPr>
            <a:lstStyle/>
            <a:p>
              <a:pPr>
                <a:lnSpc>
                  <a:spcPts val="3359"/>
                </a:lnSpc>
              </a:pPr>
              <a:r>
                <a:rPr lang="en-US" sz="2400">
                  <a:solidFill>
                    <a:srgbClr val="94DDDE"/>
                  </a:solidFill>
                  <a:latin typeface="Clear Sans"/>
                </a:rPr>
                <a:t>2. DERS </a:t>
              </a:r>
            </a:p>
          </p:txBody>
        </p:sp>
        <p:sp>
          <p:nvSpPr>
            <p:cNvPr id="5" name="TextBox 5"/>
            <p:cNvSpPr txBox="1"/>
            <p:nvPr/>
          </p:nvSpPr>
          <p:spPr>
            <a:xfrm>
              <a:off x="0" y="6217587"/>
              <a:ext cx="10956112" cy="751452"/>
            </a:xfrm>
            <a:prstGeom prst="rect">
              <a:avLst/>
            </a:prstGeom>
          </p:spPr>
          <p:txBody>
            <a:bodyPr lIns="0" tIns="0" rIns="0" bIns="0" rtlCol="0" anchor="t">
              <a:spAutoFit/>
            </a:bodyPr>
            <a:lstStyle/>
            <a:p>
              <a:pPr>
                <a:lnSpc>
                  <a:spcPts val="4759"/>
                </a:lnSpc>
              </a:pPr>
              <a:r>
                <a:rPr lang="en-US" sz="3399">
                  <a:solidFill>
                    <a:srgbClr val="94DDDE"/>
                  </a:solidFill>
                  <a:latin typeface="Clear Sans"/>
                </a:rPr>
                <a:t>29.04.2024</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3001617" y="1468613"/>
            <a:ext cx="3489749" cy="2861594"/>
          </a:xfrm>
          <a:custGeom>
            <a:avLst/>
            <a:gdLst/>
            <a:ahLst/>
            <a:cxnLst/>
            <a:rect l="l" t="t" r="r" b="b"/>
            <a:pathLst>
              <a:path w="3489749" h="2861594">
                <a:moveTo>
                  <a:pt x="0" y="0"/>
                </a:moveTo>
                <a:lnTo>
                  <a:pt x="3489748" y="0"/>
                </a:lnTo>
                <a:lnTo>
                  <a:pt x="3489748"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40647" y="470358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028700" y="1028700"/>
          <a:ext cx="10172153" cy="8677274"/>
        </p:xfrm>
        <a:graphic>
          <a:graphicData uri="http://schemas.openxmlformats.org/drawingml/2006/table">
            <a:tbl>
              <a:tblPr/>
              <a:tblGrid>
                <a:gridCol w="10172153">
                  <a:extLst>
                    <a:ext uri="{9D8B030D-6E8A-4147-A177-3AD203B41FA5}">
                      <a16:colId xmlns:a16="http://schemas.microsoft.com/office/drawing/2014/main" val="20000"/>
                    </a:ext>
                  </a:extLst>
                </a:gridCol>
              </a:tblGrid>
              <a:tr h="1235506">
                <a:tc>
                  <a:txBody>
                    <a:bodyPr/>
                    <a:lstStyle/>
                    <a:p>
                      <a:pPr algn="l">
                        <a:lnSpc>
                          <a:spcPts val="2940"/>
                        </a:lnSpc>
                        <a:defRPr/>
                      </a:pPr>
                      <a:r>
                        <a:rPr lang="en-US" sz="2100">
                          <a:solidFill>
                            <a:srgbClr val="2B4B82"/>
                          </a:solidFill>
                          <a:latin typeface="Clear Sans Bold"/>
                        </a:rPr>
                        <a:t>Bulanık mantık, birçok makine ve cihazın günlük hayatta daha verimli ve etkili çalışmasına yardımcı olabilir. İşte bazı örnekler:</a:t>
                      </a:r>
                      <a:endParaRPr lang="en-US" sz="110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3103131">
                <a:tc>
                  <a:txBody>
                    <a:bodyPr/>
                    <a:lstStyle/>
                    <a:p>
                      <a:pPr marL="453390" lvl="1" indent="-226695" algn="l">
                        <a:lnSpc>
                          <a:spcPts val="2940"/>
                        </a:lnSpc>
                        <a:buFont typeface="Arial"/>
                        <a:buChar char="•"/>
                        <a:defRPr/>
                      </a:pPr>
                      <a:r>
                        <a:rPr lang="en-US" sz="2100" dirty="0" err="1">
                          <a:solidFill>
                            <a:srgbClr val="2B4B82"/>
                          </a:solidFill>
                          <a:latin typeface="Clear Sans"/>
                        </a:rPr>
                        <a:t>Otomatik</a:t>
                      </a:r>
                      <a:r>
                        <a:rPr lang="en-US" sz="2100" dirty="0">
                          <a:solidFill>
                            <a:srgbClr val="2B4B82"/>
                          </a:solidFill>
                          <a:latin typeface="Clear Sans"/>
                        </a:rPr>
                        <a:t> Oda </a:t>
                      </a:r>
                      <a:r>
                        <a:rPr lang="en-US" sz="2100" dirty="0" err="1">
                          <a:solidFill>
                            <a:srgbClr val="2B4B82"/>
                          </a:solidFill>
                          <a:latin typeface="Clear Sans"/>
                        </a:rPr>
                        <a:t>Isıtma</a:t>
                      </a:r>
                      <a:r>
                        <a:rPr lang="en-US" sz="2100" dirty="0">
                          <a:solidFill>
                            <a:srgbClr val="2B4B82"/>
                          </a:solidFill>
                          <a:latin typeface="Clear Sans"/>
                        </a:rPr>
                        <a:t> </a:t>
                      </a:r>
                      <a:r>
                        <a:rPr lang="en-US" sz="2100" dirty="0" err="1">
                          <a:solidFill>
                            <a:srgbClr val="2B4B82"/>
                          </a:solidFill>
                          <a:latin typeface="Clear Sans"/>
                        </a:rPr>
                        <a:t>Sistemi</a:t>
                      </a:r>
                      <a:r>
                        <a:rPr lang="en-US" sz="2100" dirty="0">
                          <a:solidFill>
                            <a:srgbClr val="2B4B82"/>
                          </a:solidFill>
                          <a:latin typeface="Clear Sans"/>
                        </a:rPr>
                        <a:t>: </a:t>
                      </a:r>
                      <a:r>
                        <a:rPr lang="en-US" sz="2100" dirty="0">
                          <a:solidFill>
                            <a:srgbClr val="2B4B82"/>
                          </a:solidFill>
                          <a:latin typeface="Clear Sans"/>
                          <a:ea typeface="Clear Sans"/>
                        </a:rPr>
                        <a:t>Bir </a:t>
                      </a:r>
                      <a:r>
                        <a:rPr lang="en-US" sz="2100" dirty="0" err="1">
                          <a:solidFill>
                            <a:srgbClr val="2B4B82"/>
                          </a:solidFill>
                          <a:latin typeface="Clear Sans"/>
                          <a:ea typeface="Clear Sans"/>
                        </a:rPr>
                        <a:t>oda</a:t>
                      </a:r>
                      <a:r>
                        <a:rPr lang="en-US" sz="2100" dirty="0">
                          <a:solidFill>
                            <a:srgbClr val="2B4B82"/>
                          </a:solidFill>
                          <a:latin typeface="Clear Sans"/>
                          <a:ea typeface="Clear Sans"/>
                        </a:rPr>
                        <a:t> </a:t>
                      </a:r>
                      <a:r>
                        <a:rPr lang="en-US" sz="2100" dirty="0" err="1">
                          <a:solidFill>
                            <a:srgbClr val="2B4B82"/>
                          </a:solidFill>
                          <a:latin typeface="Clear Sans"/>
                          <a:ea typeface="Clear Sans"/>
                        </a:rPr>
                        <a:t>ısıtma</a:t>
                      </a:r>
                      <a:r>
                        <a:rPr lang="en-US" sz="2100" dirty="0">
                          <a:solidFill>
                            <a:srgbClr val="2B4B82"/>
                          </a:solidFill>
                          <a:latin typeface="Clear Sans"/>
                          <a:ea typeface="Clear Sans"/>
                        </a:rPr>
                        <a:t> </a:t>
                      </a:r>
                      <a:r>
                        <a:rPr lang="en-US" sz="2100" dirty="0" err="1">
                          <a:solidFill>
                            <a:srgbClr val="2B4B82"/>
                          </a:solidFill>
                          <a:latin typeface="Clear Sans"/>
                          <a:ea typeface="Clear Sans"/>
                        </a:rPr>
                        <a:t>sistemi</a:t>
                      </a:r>
                      <a:r>
                        <a:rPr lang="en-US" sz="2100" dirty="0">
                          <a:solidFill>
                            <a:srgbClr val="2B4B82"/>
                          </a:solidFill>
                          <a:latin typeface="Clear Sans"/>
                          <a:ea typeface="Clear Sans"/>
                        </a:rPr>
                        <a:t>, </a:t>
                      </a:r>
                      <a:r>
                        <a:rPr lang="en-US" sz="2100" dirty="0" err="1">
                          <a:solidFill>
                            <a:srgbClr val="2B4B82"/>
                          </a:solidFill>
                          <a:latin typeface="Clear Sans"/>
                          <a:ea typeface="Clear Sans"/>
                        </a:rPr>
                        <a:t>bulanık</a:t>
                      </a:r>
                      <a:r>
                        <a:rPr lang="en-US" sz="2100" dirty="0">
                          <a:solidFill>
                            <a:srgbClr val="2B4B82"/>
                          </a:solidFill>
                          <a:latin typeface="Clear Sans"/>
                          <a:ea typeface="Clear Sans"/>
                        </a:rPr>
                        <a:t> </a:t>
                      </a:r>
                      <a:r>
                        <a:rPr lang="en-US" sz="2100" dirty="0" err="1">
                          <a:solidFill>
                            <a:srgbClr val="2B4B82"/>
                          </a:solidFill>
                          <a:latin typeface="Clear Sans"/>
                          <a:ea typeface="Clear Sans"/>
                        </a:rPr>
                        <a:t>mantıkla</a:t>
                      </a:r>
                      <a:r>
                        <a:rPr lang="en-US" sz="2100" dirty="0">
                          <a:solidFill>
                            <a:srgbClr val="2B4B82"/>
                          </a:solidFill>
                          <a:latin typeface="Clear Sans"/>
                          <a:ea typeface="Clear Sans"/>
                        </a:rPr>
                        <a:t> </a:t>
                      </a:r>
                      <a:r>
                        <a:rPr lang="en-US" sz="2100" dirty="0" err="1">
                          <a:solidFill>
                            <a:srgbClr val="2B4B82"/>
                          </a:solidFill>
                          <a:latin typeface="Clear Sans"/>
                          <a:ea typeface="Clear Sans"/>
                        </a:rPr>
                        <a:t>donatılabilir</a:t>
                      </a:r>
                      <a:r>
                        <a:rPr lang="en-US" sz="2100" dirty="0">
                          <a:solidFill>
                            <a:srgbClr val="2B4B82"/>
                          </a:solidFill>
                          <a:latin typeface="Clear Sans"/>
                          <a:ea typeface="Clear Sans"/>
                        </a:rPr>
                        <a:t>. Bir </a:t>
                      </a:r>
                      <a:r>
                        <a:rPr lang="en-US" sz="2100" dirty="0" err="1">
                          <a:solidFill>
                            <a:srgbClr val="2B4B82"/>
                          </a:solidFill>
                          <a:latin typeface="Clear Sans"/>
                          <a:ea typeface="Clear Sans"/>
                        </a:rPr>
                        <a:t>odanın</a:t>
                      </a:r>
                      <a:r>
                        <a:rPr lang="en-US" sz="2100" dirty="0">
                          <a:solidFill>
                            <a:srgbClr val="2B4B82"/>
                          </a:solidFill>
                          <a:latin typeface="Clear Sans"/>
                          <a:ea typeface="Clear Sans"/>
                        </a:rPr>
                        <a:t> </a:t>
                      </a:r>
                      <a:r>
                        <a:rPr lang="en-US" sz="2100" dirty="0" err="1">
                          <a:solidFill>
                            <a:srgbClr val="2B4B82"/>
                          </a:solidFill>
                          <a:latin typeface="Clear Sans"/>
                          <a:ea typeface="Clear Sans"/>
                        </a:rPr>
                        <a:t>sıcaklığını</a:t>
                      </a:r>
                      <a:r>
                        <a:rPr lang="en-US" sz="2100" dirty="0">
                          <a:solidFill>
                            <a:srgbClr val="2B4B82"/>
                          </a:solidFill>
                          <a:latin typeface="Clear Sans"/>
                          <a:ea typeface="Clear Sans"/>
                        </a:rPr>
                        <a:t> </a:t>
                      </a:r>
                      <a:r>
                        <a:rPr lang="en-US" sz="2100" dirty="0" err="1">
                          <a:solidFill>
                            <a:srgbClr val="2B4B82"/>
                          </a:solidFill>
                          <a:latin typeface="Clear Sans"/>
                          <a:ea typeface="Clear Sans"/>
                        </a:rPr>
                        <a:t>ayarlamak</a:t>
                      </a:r>
                      <a:r>
                        <a:rPr lang="en-US" sz="2100" dirty="0">
                          <a:solidFill>
                            <a:srgbClr val="2B4B82"/>
                          </a:solidFill>
                          <a:latin typeface="Clear Sans"/>
                          <a:ea typeface="Clear Sans"/>
                        </a:rPr>
                        <a:t> </a:t>
                      </a:r>
                      <a:r>
                        <a:rPr lang="en-US" sz="2100" dirty="0" err="1">
                          <a:solidFill>
                            <a:srgbClr val="2B4B82"/>
                          </a:solidFill>
                          <a:latin typeface="Clear Sans"/>
                          <a:ea typeface="Clear Sans"/>
                        </a:rPr>
                        <a:t>için</a:t>
                      </a:r>
                      <a:r>
                        <a:rPr lang="en-US" sz="2100" dirty="0">
                          <a:solidFill>
                            <a:srgbClr val="2B4B82"/>
                          </a:solidFill>
                          <a:latin typeface="Clear Sans"/>
                          <a:ea typeface="Clear Sans"/>
                        </a:rPr>
                        <a:t> </a:t>
                      </a:r>
                      <a:r>
                        <a:rPr lang="en-US" sz="2100" dirty="0" err="1">
                          <a:solidFill>
                            <a:srgbClr val="2B4B82"/>
                          </a:solidFill>
                          <a:latin typeface="Clear Sans"/>
                          <a:ea typeface="Clear Sans"/>
                        </a:rPr>
                        <a:t>kullanılan</a:t>
                      </a:r>
                      <a:r>
                        <a:rPr lang="en-US" sz="2100" dirty="0">
                          <a:solidFill>
                            <a:srgbClr val="2B4B82"/>
                          </a:solidFill>
                          <a:latin typeface="Clear Sans"/>
                          <a:ea typeface="Clear Sans"/>
                        </a:rPr>
                        <a:t> </a:t>
                      </a:r>
                      <a:r>
                        <a:rPr lang="en-US" sz="2100" dirty="0" err="1">
                          <a:solidFill>
                            <a:srgbClr val="2B4B82"/>
                          </a:solidFill>
                          <a:latin typeface="Clear Sans"/>
                          <a:ea typeface="Clear Sans"/>
                        </a:rPr>
                        <a:t>termostatı</a:t>
                      </a:r>
                      <a:r>
                        <a:rPr lang="en-US" sz="2100" dirty="0">
                          <a:solidFill>
                            <a:srgbClr val="2B4B82"/>
                          </a:solidFill>
                          <a:latin typeface="Clear Sans"/>
                          <a:ea typeface="Clear Sans"/>
                        </a:rPr>
                        <a:t> </a:t>
                      </a:r>
                      <a:r>
                        <a:rPr lang="en-US" sz="2100" dirty="0" err="1">
                          <a:solidFill>
                            <a:srgbClr val="2B4B82"/>
                          </a:solidFill>
                          <a:latin typeface="Clear Sans"/>
                          <a:ea typeface="Clear Sans"/>
                        </a:rPr>
                        <a:t>düşünebiliriz</a:t>
                      </a:r>
                      <a:r>
                        <a:rPr lang="en-US" sz="2100" dirty="0">
                          <a:solidFill>
                            <a:srgbClr val="2B4B82"/>
                          </a:solidFill>
                          <a:latin typeface="Clear Sans"/>
                          <a:ea typeface="Clear Sans"/>
                        </a:rPr>
                        <a:t>. </a:t>
                      </a:r>
                      <a:r>
                        <a:rPr lang="en-US" sz="2100" dirty="0" err="1">
                          <a:solidFill>
                            <a:srgbClr val="2B4B82"/>
                          </a:solidFill>
                          <a:latin typeface="Clear Sans"/>
                          <a:ea typeface="Clear Sans"/>
                        </a:rPr>
                        <a:t>Geleneksel</a:t>
                      </a:r>
                      <a:r>
                        <a:rPr lang="en-US" sz="2100" dirty="0">
                          <a:solidFill>
                            <a:srgbClr val="2B4B82"/>
                          </a:solidFill>
                          <a:latin typeface="Clear Sans"/>
                          <a:ea typeface="Clear Sans"/>
                        </a:rPr>
                        <a:t> </a:t>
                      </a:r>
                      <a:r>
                        <a:rPr lang="en-US" sz="2100" dirty="0" err="1">
                          <a:solidFill>
                            <a:srgbClr val="2B4B82"/>
                          </a:solidFill>
                          <a:latin typeface="Clear Sans"/>
                          <a:ea typeface="Clear Sans"/>
                        </a:rPr>
                        <a:t>termostatlar</a:t>
                      </a:r>
                      <a:r>
                        <a:rPr lang="en-US" sz="2100" dirty="0">
                          <a:solidFill>
                            <a:srgbClr val="2B4B82"/>
                          </a:solidFill>
                          <a:latin typeface="Clear Sans"/>
                          <a:ea typeface="Clear Sans"/>
                        </a:rPr>
                        <a:t> </a:t>
                      </a:r>
                      <a:r>
                        <a:rPr lang="en-US" sz="2100" dirty="0" err="1">
                          <a:solidFill>
                            <a:srgbClr val="2B4B82"/>
                          </a:solidFill>
                          <a:latin typeface="Clear Sans"/>
                          <a:ea typeface="Clear Sans"/>
                        </a:rPr>
                        <a:t>belirli</a:t>
                      </a:r>
                      <a:r>
                        <a:rPr lang="en-US" sz="2100" dirty="0">
                          <a:solidFill>
                            <a:srgbClr val="2B4B82"/>
                          </a:solidFill>
                          <a:latin typeface="Clear Sans"/>
                          <a:ea typeface="Clear Sans"/>
                        </a:rPr>
                        <a:t> </a:t>
                      </a:r>
                      <a:r>
                        <a:rPr lang="en-US" sz="2100" dirty="0" err="1">
                          <a:solidFill>
                            <a:srgbClr val="2B4B82"/>
                          </a:solidFill>
                          <a:latin typeface="Clear Sans"/>
                          <a:ea typeface="Clear Sans"/>
                        </a:rPr>
                        <a:t>bir</a:t>
                      </a:r>
                      <a:r>
                        <a:rPr lang="en-US" sz="2100" dirty="0">
                          <a:solidFill>
                            <a:srgbClr val="2B4B82"/>
                          </a:solidFill>
                          <a:latin typeface="Clear Sans"/>
                          <a:ea typeface="Clear Sans"/>
                        </a:rPr>
                        <a:t> </a:t>
                      </a:r>
                      <a:r>
                        <a:rPr lang="en-US" sz="2100" dirty="0" err="1">
                          <a:solidFill>
                            <a:srgbClr val="2B4B82"/>
                          </a:solidFill>
                          <a:latin typeface="Clear Sans"/>
                          <a:ea typeface="Clear Sans"/>
                        </a:rPr>
                        <a:t>sıcaklık</a:t>
                      </a:r>
                      <a:r>
                        <a:rPr lang="en-US" sz="2100" dirty="0">
                          <a:solidFill>
                            <a:srgbClr val="2B4B82"/>
                          </a:solidFill>
                          <a:latin typeface="Clear Sans"/>
                          <a:ea typeface="Clear Sans"/>
                        </a:rPr>
                        <a:t> </a:t>
                      </a:r>
                      <a:r>
                        <a:rPr lang="en-US" sz="2100" dirty="0" err="1">
                          <a:solidFill>
                            <a:srgbClr val="2B4B82"/>
                          </a:solidFill>
                          <a:latin typeface="Clear Sans"/>
                          <a:ea typeface="Clear Sans"/>
                        </a:rPr>
                        <a:t>aralığında</a:t>
                      </a:r>
                      <a:r>
                        <a:rPr lang="en-US" sz="2100" dirty="0">
                          <a:solidFill>
                            <a:srgbClr val="2B4B82"/>
                          </a:solidFill>
                          <a:latin typeface="Clear Sans"/>
                          <a:ea typeface="Clear Sans"/>
                        </a:rPr>
                        <a:t> </a:t>
                      </a:r>
                      <a:r>
                        <a:rPr lang="en-US" sz="2100" dirty="0" err="1">
                          <a:solidFill>
                            <a:srgbClr val="2B4B82"/>
                          </a:solidFill>
                          <a:latin typeface="Clear Sans"/>
                          <a:ea typeface="Clear Sans"/>
                        </a:rPr>
                        <a:t>çalışır</a:t>
                      </a:r>
                      <a:r>
                        <a:rPr lang="en-US" sz="2100" dirty="0">
                          <a:solidFill>
                            <a:srgbClr val="2B4B82"/>
                          </a:solidFill>
                          <a:latin typeface="Clear Sans"/>
                          <a:ea typeface="Clear Sans"/>
                        </a:rPr>
                        <a:t> (</a:t>
                      </a:r>
                      <a:r>
                        <a:rPr lang="en-US" sz="2100" dirty="0" err="1">
                          <a:solidFill>
                            <a:srgbClr val="2B4B82"/>
                          </a:solidFill>
                          <a:latin typeface="Clear Sans"/>
                          <a:ea typeface="Clear Sans"/>
                        </a:rPr>
                        <a:t>örneğin</a:t>
                      </a:r>
                      <a:r>
                        <a:rPr lang="en-US" sz="2100" dirty="0">
                          <a:solidFill>
                            <a:srgbClr val="2B4B82"/>
                          </a:solidFill>
                          <a:latin typeface="Clear Sans"/>
                          <a:ea typeface="Clear Sans"/>
                        </a:rPr>
                        <a:t>, 20°C'de </a:t>
                      </a:r>
                      <a:r>
                        <a:rPr lang="en-US" sz="2100" dirty="0" err="1">
                          <a:solidFill>
                            <a:srgbClr val="2B4B82"/>
                          </a:solidFill>
                          <a:latin typeface="Clear Sans"/>
                          <a:ea typeface="Clear Sans"/>
                        </a:rPr>
                        <a:t>aç</a:t>
                      </a:r>
                      <a:r>
                        <a:rPr lang="en-US" sz="2100" dirty="0">
                          <a:solidFill>
                            <a:srgbClr val="2B4B82"/>
                          </a:solidFill>
                          <a:latin typeface="Clear Sans"/>
                          <a:ea typeface="Clear Sans"/>
                        </a:rPr>
                        <a:t>, 25°C'de </a:t>
                      </a:r>
                      <a:r>
                        <a:rPr lang="en-US" sz="2100" dirty="0" err="1">
                          <a:solidFill>
                            <a:srgbClr val="2B4B82"/>
                          </a:solidFill>
                          <a:latin typeface="Clear Sans"/>
                          <a:ea typeface="Clear Sans"/>
                        </a:rPr>
                        <a:t>kapat</a:t>
                      </a:r>
                      <a:r>
                        <a:rPr lang="en-US" sz="2100" dirty="0">
                          <a:solidFill>
                            <a:srgbClr val="2B4B82"/>
                          </a:solidFill>
                          <a:latin typeface="Clear Sans"/>
                          <a:ea typeface="Clear Sans"/>
                        </a:rPr>
                        <a:t>). </a:t>
                      </a:r>
                      <a:r>
                        <a:rPr lang="en-US" sz="2100" dirty="0" err="1">
                          <a:solidFill>
                            <a:srgbClr val="2B4B82"/>
                          </a:solidFill>
                          <a:latin typeface="Clear Sans"/>
                          <a:ea typeface="Clear Sans"/>
                        </a:rPr>
                        <a:t>Ancak</a:t>
                      </a:r>
                      <a:r>
                        <a:rPr lang="en-US" sz="2100" dirty="0">
                          <a:solidFill>
                            <a:srgbClr val="2B4B82"/>
                          </a:solidFill>
                          <a:latin typeface="Clear Sans"/>
                          <a:ea typeface="Clear Sans"/>
                        </a:rPr>
                        <a:t>, </a:t>
                      </a:r>
                      <a:r>
                        <a:rPr lang="en-US" sz="2100" dirty="0" err="1">
                          <a:solidFill>
                            <a:srgbClr val="2B4B82"/>
                          </a:solidFill>
                          <a:latin typeface="Clear Sans"/>
                          <a:ea typeface="Clear Sans"/>
                        </a:rPr>
                        <a:t>bulanık</a:t>
                      </a:r>
                      <a:r>
                        <a:rPr lang="en-US" sz="2100" dirty="0">
                          <a:solidFill>
                            <a:srgbClr val="2B4B82"/>
                          </a:solidFill>
                          <a:latin typeface="Clear Sans"/>
                          <a:ea typeface="Clear Sans"/>
                        </a:rPr>
                        <a:t> </a:t>
                      </a:r>
                      <a:r>
                        <a:rPr lang="en-US" sz="2100" dirty="0" err="1">
                          <a:solidFill>
                            <a:srgbClr val="2B4B82"/>
                          </a:solidFill>
                          <a:latin typeface="Clear Sans"/>
                          <a:ea typeface="Clear Sans"/>
                        </a:rPr>
                        <a:t>mantık</a:t>
                      </a:r>
                      <a:r>
                        <a:rPr lang="en-US" sz="2100" dirty="0">
                          <a:solidFill>
                            <a:srgbClr val="2B4B82"/>
                          </a:solidFill>
                          <a:latin typeface="Clear Sans"/>
                          <a:ea typeface="Clear Sans"/>
                        </a:rPr>
                        <a:t> </a:t>
                      </a:r>
                      <a:r>
                        <a:rPr lang="en-US" sz="2100" dirty="0" err="1">
                          <a:solidFill>
                            <a:srgbClr val="2B4B82"/>
                          </a:solidFill>
                          <a:latin typeface="Clear Sans"/>
                          <a:ea typeface="Clear Sans"/>
                        </a:rPr>
                        <a:t>kullanılarak</a:t>
                      </a:r>
                      <a:r>
                        <a:rPr lang="en-US" sz="2100" dirty="0">
                          <a:solidFill>
                            <a:srgbClr val="2B4B82"/>
                          </a:solidFill>
                          <a:latin typeface="Clear Sans"/>
                          <a:ea typeface="Clear Sans"/>
                        </a:rPr>
                        <a:t> </a:t>
                      </a:r>
                      <a:r>
                        <a:rPr lang="en-US" sz="2100" dirty="0" err="1">
                          <a:solidFill>
                            <a:srgbClr val="2B4B82"/>
                          </a:solidFill>
                          <a:latin typeface="Clear Sans"/>
                          <a:ea typeface="Clear Sans"/>
                        </a:rPr>
                        <a:t>termostat</a:t>
                      </a:r>
                      <a:r>
                        <a:rPr lang="en-US" sz="2100" dirty="0">
                          <a:solidFill>
                            <a:srgbClr val="2B4B82"/>
                          </a:solidFill>
                          <a:latin typeface="Clear Sans"/>
                          <a:ea typeface="Clear Sans"/>
                        </a:rPr>
                        <a:t>, </a:t>
                      </a:r>
                      <a:r>
                        <a:rPr lang="en-US" sz="2100" dirty="0" err="1">
                          <a:solidFill>
                            <a:srgbClr val="2B4B82"/>
                          </a:solidFill>
                          <a:latin typeface="Clear Sans"/>
                          <a:ea typeface="Clear Sans"/>
                        </a:rPr>
                        <a:t>odanın</a:t>
                      </a:r>
                      <a:r>
                        <a:rPr lang="en-US" sz="2100" dirty="0">
                          <a:solidFill>
                            <a:srgbClr val="2B4B82"/>
                          </a:solidFill>
                          <a:latin typeface="Clear Sans"/>
                          <a:ea typeface="Clear Sans"/>
                        </a:rPr>
                        <a:t> </a:t>
                      </a:r>
                      <a:r>
                        <a:rPr lang="en-US" sz="2100" dirty="0" err="1">
                          <a:solidFill>
                            <a:srgbClr val="2B4B82"/>
                          </a:solidFill>
                          <a:latin typeface="Clear Sans"/>
                          <a:ea typeface="Clear Sans"/>
                        </a:rPr>
                        <a:t>sıcaklığına</a:t>
                      </a:r>
                      <a:r>
                        <a:rPr lang="en-US" sz="2100" dirty="0">
                          <a:solidFill>
                            <a:srgbClr val="2B4B82"/>
                          </a:solidFill>
                          <a:latin typeface="Clear Sans"/>
                          <a:ea typeface="Clear Sans"/>
                        </a:rPr>
                        <a:t> </a:t>
                      </a:r>
                      <a:r>
                        <a:rPr lang="en-US" sz="2100" dirty="0" err="1">
                          <a:solidFill>
                            <a:srgbClr val="2B4B82"/>
                          </a:solidFill>
                          <a:latin typeface="Clear Sans"/>
                          <a:ea typeface="Clear Sans"/>
                        </a:rPr>
                        <a:t>ve</a:t>
                      </a:r>
                      <a:r>
                        <a:rPr lang="en-US" sz="2100" dirty="0">
                          <a:solidFill>
                            <a:srgbClr val="2B4B82"/>
                          </a:solidFill>
                          <a:latin typeface="Clear Sans"/>
                          <a:ea typeface="Clear Sans"/>
                        </a:rPr>
                        <a:t> </a:t>
                      </a:r>
                      <a:r>
                        <a:rPr lang="en-US" sz="2100" dirty="0" err="1">
                          <a:solidFill>
                            <a:srgbClr val="2B4B82"/>
                          </a:solidFill>
                          <a:latin typeface="Clear Sans"/>
                          <a:ea typeface="Clear Sans"/>
                        </a:rPr>
                        <a:t>dış</a:t>
                      </a:r>
                      <a:r>
                        <a:rPr lang="en-US" sz="2100" dirty="0">
                          <a:solidFill>
                            <a:srgbClr val="2B4B82"/>
                          </a:solidFill>
                          <a:latin typeface="Clear Sans"/>
                          <a:ea typeface="Clear Sans"/>
                        </a:rPr>
                        <a:t> </a:t>
                      </a:r>
                      <a:r>
                        <a:rPr lang="en-US" sz="2100" dirty="0" err="1">
                          <a:solidFill>
                            <a:srgbClr val="2B4B82"/>
                          </a:solidFill>
                          <a:latin typeface="Clear Sans"/>
                          <a:ea typeface="Clear Sans"/>
                        </a:rPr>
                        <a:t>ortamın</a:t>
                      </a:r>
                      <a:r>
                        <a:rPr lang="en-US" sz="2100" dirty="0">
                          <a:solidFill>
                            <a:srgbClr val="2B4B82"/>
                          </a:solidFill>
                          <a:latin typeface="Clear Sans"/>
                          <a:ea typeface="Clear Sans"/>
                        </a:rPr>
                        <a:t> </a:t>
                      </a:r>
                      <a:r>
                        <a:rPr lang="en-US" sz="2100" dirty="0" err="1">
                          <a:solidFill>
                            <a:srgbClr val="2B4B82"/>
                          </a:solidFill>
                          <a:latin typeface="Clear Sans"/>
                          <a:ea typeface="Clear Sans"/>
                        </a:rPr>
                        <a:t>sıcaklığına</a:t>
                      </a:r>
                      <a:r>
                        <a:rPr lang="en-US" sz="2100" dirty="0">
                          <a:solidFill>
                            <a:srgbClr val="2B4B82"/>
                          </a:solidFill>
                          <a:latin typeface="Clear Sans"/>
                          <a:ea typeface="Clear Sans"/>
                        </a:rPr>
                        <a:t> </a:t>
                      </a:r>
                      <a:r>
                        <a:rPr lang="en-US" sz="2100" dirty="0" err="1">
                          <a:solidFill>
                            <a:srgbClr val="2B4B82"/>
                          </a:solidFill>
                          <a:latin typeface="Clear Sans"/>
                          <a:ea typeface="Clear Sans"/>
                        </a:rPr>
                        <a:t>göre</a:t>
                      </a:r>
                      <a:r>
                        <a:rPr lang="en-US" sz="2100" dirty="0">
                          <a:solidFill>
                            <a:srgbClr val="2B4B82"/>
                          </a:solidFill>
                          <a:latin typeface="Clear Sans"/>
                          <a:ea typeface="Clear Sans"/>
                        </a:rPr>
                        <a:t> </a:t>
                      </a:r>
                      <a:r>
                        <a:rPr lang="en-US" sz="2100" dirty="0" err="1">
                          <a:solidFill>
                            <a:srgbClr val="2B4B82"/>
                          </a:solidFill>
                          <a:latin typeface="Clear Sans"/>
                          <a:ea typeface="Clear Sans"/>
                        </a:rPr>
                        <a:t>daha</a:t>
                      </a:r>
                      <a:r>
                        <a:rPr lang="en-US" sz="2100" dirty="0">
                          <a:solidFill>
                            <a:srgbClr val="2B4B82"/>
                          </a:solidFill>
                          <a:latin typeface="Clear Sans"/>
                          <a:ea typeface="Clear Sans"/>
                        </a:rPr>
                        <a:t> </a:t>
                      </a:r>
                      <a:r>
                        <a:rPr lang="en-US" sz="2100" dirty="0" err="1">
                          <a:solidFill>
                            <a:srgbClr val="2B4B82"/>
                          </a:solidFill>
                          <a:latin typeface="Clear Sans"/>
                          <a:ea typeface="Clear Sans"/>
                        </a:rPr>
                        <a:t>hassas</a:t>
                      </a:r>
                      <a:r>
                        <a:rPr lang="en-US" sz="2100" dirty="0">
                          <a:solidFill>
                            <a:srgbClr val="2B4B82"/>
                          </a:solidFill>
                          <a:latin typeface="Clear Sans"/>
                          <a:ea typeface="Clear Sans"/>
                        </a:rPr>
                        <a:t> </a:t>
                      </a:r>
                      <a:r>
                        <a:rPr lang="en-US" sz="2100" dirty="0" err="1">
                          <a:solidFill>
                            <a:srgbClr val="2B4B82"/>
                          </a:solidFill>
                          <a:latin typeface="Clear Sans"/>
                          <a:ea typeface="Clear Sans"/>
                        </a:rPr>
                        <a:t>bir</a:t>
                      </a:r>
                      <a:r>
                        <a:rPr lang="en-US" sz="2100" dirty="0">
                          <a:solidFill>
                            <a:srgbClr val="2B4B82"/>
                          </a:solidFill>
                          <a:latin typeface="Clear Sans"/>
                          <a:ea typeface="Clear Sans"/>
                        </a:rPr>
                        <a:t> </a:t>
                      </a:r>
                      <a:r>
                        <a:rPr lang="en-US" sz="2100" dirty="0" err="1">
                          <a:solidFill>
                            <a:srgbClr val="2B4B82"/>
                          </a:solidFill>
                          <a:latin typeface="Clear Sans"/>
                          <a:ea typeface="Clear Sans"/>
                        </a:rPr>
                        <a:t>şekilde</a:t>
                      </a:r>
                      <a:r>
                        <a:rPr lang="en-US" sz="2100" dirty="0">
                          <a:solidFill>
                            <a:srgbClr val="2B4B82"/>
                          </a:solidFill>
                          <a:latin typeface="Clear Sans"/>
                          <a:ea typeface="Clear Sans"/>
                        </a:rPr>
                        <a:t> </a:t>
                      </a:r>
                      <a:r>
                        <a:rPr lang="en-US" sz="2100" dirty="0" err="1">
                          <a:solidFill>
                            <a:srgbClr val="2B4B82"/>
                          </a:solidFill>
                          <a:latin typeface="Clear Sans"/>
                          <a:ea typeface="Clear Sans"/>
                        </a:rPr>
                        <a:t>çalışabilir</a:t>
                      </a:r>
                      <a:r>
                        <a:rPr lang="en-US" sz="2100" dirty="0">
                          <a:solidFill>
                            <a:srgbClr val="2B4B82"/>
                          </a:solidFill>
                          <a:latin typeface="Clear Sans"/>
                          <a:ea typeface="Clear Sans"/>
                        </a:rPr>
                        <a:t>. </a:t>
                      </a:r>
                      <a:r>
                        <a:rPr lang="en-US" sz="2100" dirty="0" err="1">
                          <a:solidFill>
                            <a:srgbClr val="2B4B82"/>
                          </a:solidFill>
                          <a:latin typeface="Clear Sans"/>
                          <a:ea typeface="Clear Sans"/>
                        </a:rPr>
                        <a:t>Örneğin</a:t>
                      </a:r>
                      <a:r>
                        <a:rPr lang="en-US" sz="2100" dirty="0">
                          <a:solidFill>
                            <a:srgbClr val="2B4B82"/>
                          </a:solidFill>
                          <a:latin typeface="Clear Sans"/>
                          <a:ea typeface="Clear Sans"/>
                        </a:rPr>
                        <a:t>, </a:t>
                      </a:r>
                      <a:r>
                        <a:rPr lang="en-US" sz="2100" dirty="0" err="1">
                          <a:solidFill>
                            <a:srgbClr val="2B4B82"/>
                          </a:solidFill>
                          <a:latin typeface="Clear Sans"/>
                          <a:ea typeface="Clear Sans"/>
                        </a:rPr>
                        <a:t>dışarıdaki</a:t>
                      </a:r>
                      <a:r>
                        <a:rPr lang="en-US" sz="2100" dirty="0">
                          <a:solidFill>
                            <a:srgbClr val="2B4B82"/>
                          </a:solidFill>
                          <a:latin typeface="Clear Sans"/>
                          <a:ea typeface="Clear Sans"/>
                        </a:rPr>
                        <a:t> </a:t>
                      </a:r>
                      <a:r>
                        <a:rPr lang="en-US" sz="2100" dirty="0" err="1">
                          <a:solidFill>
                            <a:srgbClr val="2B4B82"/>
                          </a:solidFill>
                          <a:latin typeface="Clear Sans"/>
                          <a:ea typeface="Clear Sans"/>
                        </a:rPr>
                        <a:t>hava</a:t>
                      </a:r>
                      <a:r>
                        <a:rPr lang="en-US" sz="2100" dirty="0">
                          <a:solidFill>
                            <a:srgbClr val="2B4B82"/>
                          </a:solidFill>
                          <a:latin typeface="Clear Sans"/>
                          <a:ea typeface="Clear Sans"/>
                        </a:rPr>
                        <a:t> </a:t>
                      </a:r>
                      <a:r>
                        <a:rPr lang="en-US" sz="2100" dirty="0" err="1">
                          <a:solidFill>
                            <a:srgbClr val="2B4B82"/>
                          </a:solidFill>
                          <a:latin typeface="Clear Sans"/>
                          <a:ea typeface="Clear Sans"/>
                        </a:rPr>
                        <a:t>soğuksa</a:t>
                      </a:r>
                      <a:r>
                        <a:rPr lang="en-US" sz="2100" dirty="0">
                          <a:solidFill>
                            <a:srgbClr val="2B4B82"/>
                          </a:solidFill>
                          <a:latin typeface="Clear Sans"/>
                          <a:ea typeface="Clear Sans"/>
                        </a:rPr>
                        <a:t> </a:t>
                      </a:r>
                      <a:r>
                        <a:rPr lang="en-US" sz="2100" dirty="0" err="1">
                          <a:solidFill>
                            <a:srgbClr val="2B4B82"/>
                          </a:solidFill>
                          <a:latin typeface="Clear Sans"/>
                          <a:ea typeface="Clear Sans"/>
                        </a:rPr>
                        <a:t>ve</a:t>
                      </a:r>
                      <a:r>
                        <a:rPr lang="en-US" sz="2100" dirty="0">
                          <a:solidFill>
                            <a:srgbClr val="2B4B82"/>
                          </a:solidFill>
                          <a:latin typeface="Clear Sans"/>
                          <a:ea typeface="Clear Sans"/>
                        </a:rPr>
                        <a:t> </a:t>
                      </a:r>
                      <a:r>
                        <a:rPr lang="en-US" sz="2100" dirty="0" err="1">
                          <a:solidFill>
                            <a:srgbClr val="2B4B82"/>
                          </a:solidFill>
                          <a:latin typeface="Clear Sans"/>
                          <a:ea typeface="Clear Sans"/>
                        </a:rPr>
                        <a:t>odadaki</a:t>
                      </a:r>
                      <a:r>
                        <a:rPr lang="en-US" sz="2100" dirty="0">
                          <a:solidFill>
                            <a:srgbClr val="2B4B82"/>
                          </a:solidFill>
                          <a:latin typeface="Clear Sans"/>
                          <a:ea typeface="Clear Sans"/>
                        </a:rPr>
                        <a:t> </a:t>
                      </a:r>
                      <a:r>
                        <a:rPr lang="en-US" sz="2100" dirty="0" err="1">
                          <a:solidFill>
                            <a:srgbClr val="2B4B82"/>
                          </a:solidFill>
                          <a:latin typeface="Clear Sans"/>
                          <a:ea typeface="Clear Sans"/>
                        </a:rPr>
                        <a:t>insan</a:t>
                      </a:r>
                      <a:r>
                        <a:rPr lang="en-US" sz="2100" dirty="0">
                          <a:solidFill>
                            <a:srgbClr val="2B4B82"/>
                          </a:solidFill>
                          <a:latin typeface="Clear Sans"/>
                          <a:ea typeface="Clear Sans"/>
                        </a:rPr>
                        <a:t> </a:t>
                      </a:r>
                      <a:r>
                        <a:rPr lang="en-US" sz="2100" dirty="0" err="1">
                          <a:solidFill>
                            <a:srgbClr val="2B4B82"/>
                          </a:solidFill>
                          <a:latin typeface="Clear Sans"/>
                          <a:ea typeface="Clear Sans"/>
                        </a:rPr>
                        <a:t>sayısı</a:t>
                      </a:r>
                      <a:r>
                        <a:rPr lang="en-US" sz="2100" dirty="0">
                          <a:solidFill>
                            <a:srgbClr val="2B4B82"/>
                          </a:solidFill>
                          <a:latin typeface="Clear Sans"/>
                          <a:ea typeface="Clear Sans"/>
                        </a:rPr>
                        <a:t> </a:t>
                      </a:r>
                      <a:r>
                        <a:rPr lang="en-US" sz="2100" dirty="0" err="1">
                          <a:solidFill>
                            <a:srgbClr val="2B4B82"/>
                          </a:solidFill>
                          <a:latin typeface="Clear Sans"/>
                          <a:ea typeface="Clear Sans"/>
                        </a:rPr>
                        <a:t>az</a:t>
                      </a:r>
                      <a:r>
                        <a:rPr lang="en-US" sz="2100" dirty="0">
                          <a:solidFill>
                            <a:srgbClr val="2B4B82"/>
                          </a:solidFill>
                          <a:latin typeface="Clear Sans"/>
                          <a:ea typeface="Clear Sans"/>
                        </a:rPr>
                        <a:t> </a:t>
                      </a:r>
                      <a:r>
                        <a:rPr lang="en-US" sz="2100" dirty="0" err="1">
                          <a:solidFill>
                            <a:srgbClr val="2B4B82"/>
                          </a:solidFill>
                          <a:latin typeface="Clear Sans"/>
                          <a:ea typeface="Clear Sans"/>
                        </a:rPr>
                        <a:t>ise</a:t>
                      </a:r>
                      <a:r>
                        <a:rPr lang="en-US" sz="2100" dirty="0">
                          <a:solidFill>
                            <a:srgbClr val="2B4B82"/>
                          </a:solidFill>
                          <a:latin typeface="Clear Sans"/>
                          <a:ea typeface="Clear Sans"/>
                        </a:rPr>
                        <a:t>, </a:t>
                      </a:r>
                      <a:r>
                        <a:rPr lang="en-US" sz="2100" dirty="0" err="1">
                          <a:solidFill>
                            <a:srgbClr val="2B4B82"/>
                          </a:solidFill>
                          <a:latin typeface="Clear Sans"/>
                          <a:ea typeface="Clear Sans"/>
                        </a:rPr>
                        <a:t>ısıtma</a:t>
                      </a:r>
                      <a:r>
                        <a:rPr lang="en-US" sz="2100" dirty="0">
                          <a:solidFill>
                            <a:srgbClr val="2B4B82"/>
                          </a:solidFill>
                          <a:latin typeface="Clear Sans"/>
                          <a:ea typeface="Clear Sans"/>
                        </a:rPr>
                        <a:t> </a:t>
                      </a:r>
                      <a:r>
                        <a:rPr lang="en-US" sz="2100" dirty="0" err="1">
                          <a:solidFill>
                            <a:srgbClr val="2B4B82"/>
                          </a:solidFill>
                          <a:latin typeface="Clear Sans"/>
                          <a:ea typeface="Clear Sans"/>
                        </a:rPr>
                        <a:t>sistemi</a:t>
                      </a:r>
                      <a:r>
                        <a:rPr lang="en-US" sz="2100" dirty="0">
                          <a:solidFill>
                            <a:srgbClr val="2B4B82"/>
                          </a:solidFill>
                          <a:latin typeface="Clear Sans"/>
                          <a:ea typeface="Clear Sans"/>
                        </a:rPr>
                        <a:t> </a:t>
                      </a:r>
                      <a:r>
                        <a:rPr lang="en-US" sz="2100" dirty="0" err="1">
                          <a:solidFill>
                            <a:srgbClr val="2B4B82"/>
                          </a:solidFill>
                          <a:latin typeface="Clear Sans"/>
                          <a:ea typeface="Clear Sans"/>
                        </a:rPr>
                        <a:t>daha</a:t>
                      </a:r>
                      <a:r>
                        <a:rPr lang="en-US" sz="2100" dirty="0">
                          <a:solidFill>
                            <a:srgbClr val="2B4B82"/>
                          </a:solidFill>
                          <a:latin typeface="Clear Sans"/>
                          <a:ea typeface="Clear Sans"/>
                        </a:rPr>
                        <a:t> </a:t>
                      </a:r>
                      <a:r>
                        <a:rPr lang="en-US" sz="2100" dirty="0" err="1">
                          <a:solidFill>
                            <a:srgbClr val="2B4B82"/>
                          </a:solidFill>
                          <a:latin typeface="Clear Sans"/>
                          <a:ea typeface="Clear Sans"/>
                        </a:rPr>
                        <a:t>fazla</a:t>
                      </a:r>
                      <a:r>
                        <a:rPr lang="en-US" sz="2100" dirty="0">
                          <a:solidFill>
                            <a:srgbClr val="2B4B82"/>
                          </a:solidFill>
                          <a:latin typeface="Clear Sans"/>
                          <a:ea typeface="Clear Sans"/>
                        </a:rPr>
                        <a:t> </a:t>
                      </a:r>
                      <a:r>
                        <a:rPr lang="en-US" sz="2100" dirty="0" err="1">
                          <a:solidFill>
                            <a:srgbClr val="2B4B82"/>
                          </a:solidFill>
                          <a:latin typeface="Clear Sans"/>
                          <a:ea typeface="Clear Sans"/>
                        </a:rPr>
                        <a:t>çalışabilir</a:t>
                      </a:r>
                      <a:r>
                        <a:rPr lang="en-US" sz="2100" dirty="0">
                          <a:solidFill>
                            <a:srgbClr val="2B4B82"/>
                          </a:solidFill>
                          <a:latin typeface="Clear Sans"/>
                          <a:ea typeface="Clear Sans"/>
                        </a:rPr>
                        <a:t>.</a:t>
                      </a:r>
                      <a:endParaRPr lang="en-US" sz="11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r h="1982556">
                <a:tc>
                  <a:txBody>
                    <a:bodyPr/>
                    <a:lstStyle/>
                    <a:p>
                      <a:pPr marL="453390" lvl="1" indent="-226695" algn="l">
                        <a:lnSpc>
                          <a:spcPts val="2940"/>
                        </a:lnSpc>
                        <a:buFont typeface="Arial"/>
                        <a:buChar char="•"/>
                        <a:defRPr/>
                      </a:pPr>
                      <a:r>
                        <a:rPr lang="en-US" sz="2100" dirty="0" err="1">
                          <a:solidFill>
                            <a:srgbClr val="2B4B82"/>
                          </a:solidFill>
                          <a:latin typeface="Clear Sans"/>
                        </a:rPr>
                        <a:t>Trafik</a:t>
                      </a:r>
                      <a:r>
                        <a:rPr lang="en-US" sz="2100" dirty="0">
                          <a:solidFill>
                            <a:srgbClr val="2B4B82"/>
                          </a:solidFill>
                          <a:latin typeface="Clear Sans"/>
                        </a:rPr>
                        <a:t> </a:t>
                      </a:r>
                      <a:r>
                        <a:rPr lang="en-US" sz="2100" dirty="0" err="1">
                          <a:solidFill>
                            <a:srgbClr val="2B4B82"/>
                          </a:solidFill>
                          <a:latin typeface="Clear Sans"/>
                        </a:rPr>
                        <a:t>Sinyal</a:t>
                      </a:r>
                      <a:r>
                        <a:rPr lang="en-US" sz="2100" dirty="0">
                          <a:solidFill>
                            <a:srgbClr val="2B4B82"/>
                          </a:solidFill>
                          <a:latin typeface="Clear Sans"/>
                        </a:rPr>
                        <a:t> </a:t>
                      </a:r>
                      <a:r>
                        <a:rPr lang="en-US" sz="2100" dirty="0" err="1">
                          <a:solidFill>
                            <a:srgbClr val="2B4B82"/>
                          </a:solidFill>
                          <a:latin typeface="Clear Sans"/>
                        </a:rPr>
                        <a:t>Kontrol</a:t>
                      </a:r>
                      <a:r>
                        <a:rPr lang="en-US" sz="2100" dirty="0">
                          <a:solidFill>
                            <a:srgbClr val="2B4B82"/>
                          </a:solidFill>
                          <a:latin typeface="Clear Sans"/>
                        </a:rPr>
                        <a:t> </a:t>
                      </a:r>
                      <a:r>
                        <a:rPr lang="en-US" sz="2100" dirty="0" err="1">
                          <a:solidFill>
                            <a:srgbClr val="2B4B82"/>
                          </a:solidFill>
                          <a:latin typeface="Clear Sans"/>
                        </a:rPr>
                        <a:t>Sistemi</a:t>
                      </a:r>
                      <a:r>
                        <a:rPr lang="en-US" sz="2100" dirty="0">
                          <a:solidFill>
                            <a:srgbClr val="2B4B82"/>
                          </a:solidFill>
                          <a:latin typeface="Clear Sans"/>
                        </a:rPr>
                        <a:t>: </a:t>
                      </a:r>
                      <a:r>
                        <a:rPr lang="en-US" sz="2100" dirty="0" err="1">
                          <a:solidFill>
                            <a:srgbClr val="2B4B82"/>
                          </a:solidFill>
                          <a:latin typeface="Clear Sans"/>
                        </a:rPr>
                        <a:t>Örneğin</a:t>
                      </a:r>
                      <a:r>
                        <a:rPr lang="en-US" sz="2100" dirty="0">
                          <a:solidFill>
                            <a:srgbClr val="2B4B82"/>
                          </a:solidFill>
                          <a:latin typeface="Clear Sans"/>
                        </a:rPr>
                        <a:t>, </a:t>
                      </a:r>
                      <a:r>
                        <a:rPr lang="en-US" sz="2100" dirty="0" err="1">
                          <a:solidFill>
                            <a:srgbClr val="2B4B82"/>
                          </a:solidFill>
                          <a:latin typeface="Clear Sans"/>
                        </a:rPr>
                        <a:t>bir</a:t>
                      </a:r>
                      <a:r>
                        <a:rPr lang="en-US" sz="2100" dirty="0">
                          <a:solidFill>
                            <a:srgbClr val="2B4B82"/>
                          </a:solidFill>
                          <a:latin typeface="Clear Sans"/>
                        </a:rPr>
                        <a:t> </a:t>
                      </a:r>
                      <a:r>
                        <a:rPr lang="en-US" sz="2100" dirty="0" err="1">
                          <a:solidFill>
                            <a:srgbClr val="2B4B82"/>
                          </a:solidFill>
                          <a:latin typeface="Clear Sans"/>
                        </a:rPr>
                        <a:t>trafik</a:t>
                      </a:r>
                      <a:r>
                        <a:rPr lang="en-US" sz="2100" dirty="0">
                          <a:solidFill>
                            <a:srgbClr val="2B4B82"/>
                          </a:solidFill>
                          <a:latin typeface="Clear Sans"/>
                        </a:rPr>
                        <a:t> </a:t>
                      </a:r>
                      <a:r>
                        <a:rPr lang="en-US" sz="2100" dirty="0" err="1">
                          <a:solidFill>
                            <a:srgbClr val="2B4B82"/>
                          </a:solidFill>
                          <a:latin typeface="Clear Sans"/>
                        </a:rPr>
                        <a:t>ışığının</a:t>
                      </a:r>
                      <a:r>
                        <a:rPr lang="en-US" sz="2100" dirty="0">
                          <a:solidFill>
                            <a:srgbClr val="2B4B82"/>
                          </a:solidFill>
                          <a:latin typeface="Clear Sans"/>
                        </a:rPr>
                        <a:t> </a:t>
                      </a:r>
                      <a:r>
                        <a:rPr lang="en-US" sz="2100" dirty="0" err="1">
                          <a:solidFill>
                            <a:srgbClr val="2B4B82"/>
                          </a:solidFill>
                          <a:latin typeface="Clear Sans"/>
                        </a:rPr>
                        <a:t>yeşil</a:t>
                      </a:r>
                      <a:r>
                        <a:rPr lang="en-US" sz="2100" dirty="0">
                          <a:solidFill>
                            <a:srgbClr val="2B4B82"/>
                          </a:solidFill>
                          <a:latin typeface="Clear Sans"/>
                        </a:rPr>
                        <a:t> </a:t>
                      </a:r>
                      <a:r>
                        <a:rPr lang="en-US" sz="2100" dirty="0" err="1">
                          <a:solidFill>
                            <a:srgbClr val="2B4B82"/>
                          </a:solidFill>
                          <a:latin typeface="Clear Sans"/>
                        </a:rPr>
                        <a:t>ışığının</a:t>
                      </a:r>
                      <a:r>
                        <a:rPr lang="en-US" sz="2100" dirty="0">
                          <a:solidFill>
                            <a:srgbClr val="2B4B82"/>
                          </a:solidFill>
                          <a:latin typeface="Clear Sans"/>
                        </a:rPr>
                        <a:t> </a:t>
                      </a:r>
                      <a:r>
                        <a:rPr lang="en-US" sz="2100" dirty="0" err="1">
                          <a:solidFill>
                            <a:srgbClr val="2B4B82"/>
                          </a:solidFill>
                          <a:latin typeface="Clear Sans"/>
                        </a:rPr>
                        <a:t>süresi</a:t>
                      </a:r>
                      <a:r>
                        <a:rPr lang="en-US" sz="2100" dirty="0">
                          <a:solidFill>
                            <a:srgbClr val="2B4B82"/>
                          </a:solidFill>
                          <a:latin typeface="Clear Sans"/>
                        </a:rPr>
                        <a:t>, </a:t>
                      </a:r>
                      <a:r>
                        <a:rPr lang="en-US" sz="2100" dirty="0" err="1">
                          <a:solidFill>
                            <a:srgbClr val="2B4B82"/>
                          </a:solidFill>
                          <a:latin typeface="Clear Sans"/>
                        </a:rPr>
                        <a:t>anlık</a:t>
                      </a:r>
                      <a:r>
                        <a:rPr lang="en-US" sz="2100" dirty="0">
                          <a:solidFill>
                            <a:srgbClr val="2B4B82"/>
                          </a:solidFill>
                          <a:latin typeface="Clear Sans"/>
                        </a:rPr>
                        <a:t> </a:t>
                      </a:r>
                      <a:r>
                        <a:rPr lang="en-US" sz="2100" dirty="0" err="1">
                          <a:solidFill>
                            <a:srgbClr val="2B4B82"/>
                          </a:solidFill>
                          <a:latin typeface="Clear Sans"/>
                        </a:rPr>
                        <a:t>trafik</a:t>
                      </a:r>
                      <a:r>
                        <a:rPr lang="en-US" sz="2100" dirty="0">
                          <a:solidFill>
                            <a:srgbClr val="2B4B82"/>
                          </a:solidFill>
                          <a:latin typeface="Clear Sans"/>
                        </a:rPr>
                        <a:t> </a:t>
                      </a:r>
                      <a:r>
                        <a:rPr lang="en-US" sz="2100" dirty="0" err="1">
                          <a:solidFill>
                            <a:srgbClr val="2B4B82"/>
                          </a:solidFill>
                          <a:latin typeface="Clear Sans"/>
                        </a:rPr>
                        <a:t>yoğunluğuna</a:t>
                      </a:r>
                      <a:r>
                        <a:rPr lang="en-US" sz="2100" dirty="0">
                          <a:solidFill>
                            <a:srgbClr val="2B4B82"/>
                          </a:solidFill>
                          <a:latin typeface="Clear Sans"/>
                        </a:rPr>
                        <a:t> </a:t>
                      </a:r>
                      <a:r>
                        <a:rPr lang="en-US" sz="2100" dirty="0" err="1">
                          <a:solidFill>
                            <a:srgbClr val="2B4B82"/>
                          </a:solidFill>
                          <a:latin typeface="Clear Sans"/>
                        </a:rPr>
                        <a:t>ve</a:t>
                      </a:r>
                      <a:r>
                        <a:rPr lang="en-US" sz="2100" dirty="0">
                          <a:solidFill>
                            <a:srgbClr val="2B4B82"/>
                          </a:solidFill>
                          <a:latin typeface="Clear Sans"/>
                        </a:rPr>
                        <a:t> </a:t>
                      </a:r>
                      <a:r>
                        <a:rPr lang="en-US" sz="2100" dirty="0" err="1">
                          <a:solidFill>
                            <a:srgbClr val="2B4B82"/>
                          </a:solidFill>
                          <a:latin typeface="Clear Sans"/>
                        </a:rPr>
                        <a:t>kavşakta</a:t>
                      </a:r>
                      <a:r>
                        <a:rPr lang="en-US" sz="2100" dirty="0">
                          <a:solidFill>
                            <a:srgbClr val="2B4B82"/>
                          </a:solidFill>
                          <a:latin typeface="Clear Sans"/>
                        </a:rPr>
                        <a:t> </a:t>
                      </a:r>
                      <a:r>
                        <a:rPr lang="en-US" sz="2100" dirty="0" err="1">
                          <a:solidFill>
                            <a:srgbClr val="2B4B82"/>
                          </a:solidFill>
                          <a:latin typeface="Clear Sans"/>
                        </a:rPr>
                        <a:t>bekleyen</a:t>
                      </a:r>
                      <a:r>
                        <a:rPr lang="en-US" sz="2100" dirty="0">
                          <a:solidFill>
                            <a:srgbClr val="2B4B82"/>
                          </a:solidFill>
                          <a:latin typeface="Clear Sans"/>
                        </a:rPr>
                        <a:t> </a:t>
                      </a:r>
                      <a:r>
                        <a:rPr lang="en-US" sz="2100" dirty="0" err="1">
                          <a:solidFill>
                            <a:srgbClr val="2B4B82"/>
                          </a:solidFill>
                          <a:latin typeface="Clear Sans"/>
                        </a:rPr>
                        <a:t>araç</a:t>
                      </a:r>
                      <a:r>
                        <a:rPr lang="en-US" sz="2100" dirty="0">
                          <a:solidFill>
                            <a:srgbClr val="2B4B82"/>
                          </a:solidFill>
                          <a:latin typeface="Clear Sans"/>
                        </a:rPr>
                        <a:t> </a:t>
                      </a:r>
                      <a:r>
                        <a:rPr lang="en-US" sz="2100" dirty="0" err="1">
                          <a:solidFill>
                            <a:srgbClr val="2B4B82"/>
                          </a:solidFill>
                          <a:latin typeface="Clear Sans"/>
                        </a:rPr>
                        <a:t>sayısına</a:t>
                      </a:r>
                      <a:r>
                        <a:rPr lang="en-US" sz="2100" dirty="0">
                          <a:solidFill>
                            <a:srgbClr val="2B4B82"/>
                          </a:solidFill>
                          <a:latin typeface="Clear Sans"/>
                        </a:rPr>
                        <a:t> </a:t>
                      </a:r>
                      <a:r>
                        <a:rPr lang="en-US" sz="2100" dirty="0" err="1">
                          <a:solidFill>
                            <a:srgbClr val="2B4B82"/>
                          </a:solidFill>
                          <a:latin typeface="Clear Sans"/>
                        </a:rPr>
                        <a:t>bağlı</a:t>
                      </a:r>
                      <a:r>
                        <a:rPr lang="en-US" sz="2100" dirty="0">
                          <a:solidFill>
                            <a:srgbClr val="2B4B82"/>
                          </a:solidFill>
                          <a:latin typeface="Clear Sans"/>
                        </a:rPr>
                        <a:t> </a:t>
                      </a:r>
                      <a:r>
                        <a:rPr lang="en-US" sz="2100" dirty="0" err="1">
                          <a:solidFill>
                            <a:srgbClr val="2B4B82"/>
                          </a:solidFill>
                          <a:latin typeface="Clear Sans"/>
                        </a:rPr>
                        <a:t>olarak</a:t>
                      </a:r>
                      <a:r>
                        <a:rPr lang="en-US" sz="2100" dirty="0">
                          <a:solidFill>
                            <a:srgbClr val="2B4B82"/>
                          </a:solidFill>
                          <a:latin typeface="Clear Sans"/>
                        </a:rPr>
                        <a:t> </a:t>
                      </a:r>
                      <a:r>
                        <a:rPr lang="en-US" sz="2100" dirty="0" err="1">
                          <a:solidFill>
                            <a:srgbClr val="2B4B82"/>
                          </a:solidFill>
                          <a:latin typeface="Clear Sans"/>
                        </a:rPr>
                        <a:t>değişebilir</a:t>
                      </a:r>
                      <a:r>
                        <a:rPr lang="en-US" sz="2100" dirty="0">
                          <a:solidFill>
                            <a:srgbClr val="2B4B82"/>
                          </a:solidFill>
                          <a:latin typeface="Clear Sans"/>
                        </a:rPr>
                        <a:t>. Bu </a:t>
                      </a:r>
                      <a:r>
                        <a:rPr lang="en-US" sz="2100" dirty="0" err="1">
                          <a:solidFill>
                            <a:srgbClr val="2B4B82"/>
                          </a:solidFill>
                          <a:latin typeface="Clear Sans"/>
                        </a:rPr>
                        <a:t>şekilde</a:t>
                      </a:r>
                      <a:r>
                        <a:rPr lang="en-US" sz="2100" dirty="0">
                          <a:solidFill>
                            <a:srgbClr val="2B4B82"/>
                          </a:solidFill>
                          <a:latin typeface="Clear Sans"/>
                        </a:rPr>
                        <a:t>, </a:t>
                      </a:r>
                      <a:r>
                        <a:rPr lang="en-US" sz="2100" dirty="0" err="1">
                          <a:solidFill>
                            <a:srgbClr val="2B4B82"/>
                          </a:solidFill>
                          <a:latin typeface="Clear Sans"/>
                        </a:rPr>
                        <a:t>yoğun</a:t>
                      </a:r>
                      <a:r>
                        <a:rPr lang="en-US" sz="2100" dirty="0">
                          <a:solidFill>
                            <a:srgbClr val="2B4B82"/>
                          </a:solidFill>
                          <a:latin typeface="Clear Sans"/>
                        </a:rPr>
                        <a:t> </a:t>
                      </a:r>
                      <a:r>
                        <a:rPr lang="en-US" sz="2100" dirty="0" err="1">
                          <a:solidFill>
                            <a:srgbClr val="2B4B82"/>
                          </a:solidFill>
                          <a:latin typeface="Clear Sans"/>
                        </a:rPr>
                        <a:t>trafikte</a:t>
                      </a:r>
                      <a:r>
                        <a:rPr lang="en-US" sz="2100" dirty="0">
                          <a:solidFill>
                            <a:srgbClr val="2B4B82"/>
                          </a:solidFill>
                          <a:latin typeface="Clear Sans"/>
                        </a:rPr>
                        <a:t> </a:t>
                      </a:r>
                      <a:r>
                        <a:rPr lang="en-US" sz="2100" dirty="0" err="1">
                          <a:solidFill>
                            <a:srgbClr val="2B4B82"/>
                          </a:solidFill>
                          <a:latin typeface="Clear Sans"/>
                        </a:rPr>
                        <a:t>daha</a:t>
                      </a:r>
                      <a:r>
                        <a:rPr lang="en-US" sz="2100" dirty="0">
                          <a:solidFill>
                            <a:srgbClr val="2B4B82"/>
                          </a:solidFill>
                          <a:latin typeface="Clear Sans"/>
                        </a:rPr>
                        <a:t> </a:t>
                      </a:r>
                      <a:r>
                        <a:rPr lang="en-US" sz="2100" dirty="0" err="1">
                          <a:solidFill>
                            <a:srgbClr val="2B4B82"/>
                          </a:solidFill>
                          <a:latin typeface="Clear Sans"/>
                        </a:rPr>
                        <a:t>uzun</a:t>
                      </a:r>
                      <a:r>
                        <a:rPr lang="en-US" sz="2100" dirty="0">
                          <a:solidFill>
                            <a:srgbClr val="2B4B82"/>
                          </a:solidFill>
                          <a:latin typeface="Clear Sans"/>
                        </a:rPr>
                        <a:t> </a:t>
                      </a:r>
                      <a:r>
                        <a:rPr lang="en-US" sz="2100" dirty="0" err="1">
                          <a:solidFill>
                            <a:srgbClr val="2B4B82"/>
                          </a:solidFill>
                          <a:latin typeface="Clear Sans"/>
                        </a:rPr>
                        <a:t>süre</a:t>
                      </a:r>
                      <a:r>
                        <a:rPr lang="en-US" sz="2100" dirty="0">
                          <a:solidFill>
                            <a:srgbClr val="2B4B82"/>
                          </a:solidFill>
                          <a:latin typeface="Clear Sans"/>
                        </a:rPr>
                        <a:t> </a:t>
                      </a:r>
                      <a:r>
                        <a:rPr lang="en-US" sz="2100" dirty="0" err="1">
                          <a:solidFill>
                            <a:srgbClr val="2B4B82"/>
                          </a:solidFill>
                          <a:latin typeface="Clear Sans"/>
                        </a:rPr>
                        <a:t>yeşil</a:t>
                      </a:r>
                      <a:r>
                        <a:rPr lang="en-US" sz="2100" dirty="0">
                          <a:solidFill>
                            <a:srgbClr val="2B4B82"/>
                          </a:solidFill>
                          <a:latin typeface="Clear Sans"/>
                        </a:rPr>
                        <a:t> </a:t>
                      </a:r>
                      <a:r>
                        <a:rPr lang="en-US" sz="2100" dirty="0" err="1">
                          <a:solidFill>
                            <a:srgbClr val="2B4B82"/>
                          </a:solidFill>
                          <a:latin typeface="Clear Sans"/>
                        </a:rPr>
                        <a:t>ışık</a:t>
                      </a:r>
                      <a:r>
                        <a:rPr lang="en-US" sz="2100" dirty="0">
                          <a:solidFill>
                            <a:srgbClr val="2B4B82"/>
                          </a:solidFill>
                          <a:latin typeface="Clear Sans"/>
                        </a:rPr>
                        <a:t> </a:t>
                      </a:r>
                      <a:r>
                        <a:rPr lang="en-US" sz="2100" dirty="0" err="1">
                          <a:solidFill>
                            <a:srgbClr val="2B4B82"/>
                          </a:solidFill>
                          <a:latin typeface="Clear Sans"/>
                        </a:rPr>
                        <a:t>verebilir</a:t>
                      </a:r>
                      <a:r>
                        <a:rPr lang="en-US" sz="2100" dirty="0">
                          <a:solidFill>
                            <a:srgbClr val="2B4B82"/>
                          </a:solidFill>
                          <a:latin typeface="Clear Sans"/>
                        </a:rPr>
                        <a:t> </a:t>
                      </a:r>
                      <a:r>
                        <a:rPr lang="en-US" sz="2100" dirty="0" err="1">
                          <a:solidFill>
                            <a:srgbClr val="2B4B82"/>
                          </a:solidFill>
                          <a:latin typeface="Clear Sans"/>
                        </a:rPr>
                        <a:t>ve</a:t>
                      </a:r>
                      <a:r>
                        <a:rPr lang="en-US" sz="2100" dirty="0">
                          <a:solidFill>
                            <a:srgbClr val="2B4B82"/>
                          </a:solidFill>
                          <a:latin typeface="Clear Sans"/>
                        </a:rPr>
                        <a:t> </a:t>
                      </a:r>
                      <a:r>
                        <a:rPr lang="en-US" sz="2100" dirty="0" err="1">
                          <a:solidFill>
                            <a:srgbClr val="2B4B82"/>
                          </a:solidFill>
                          <a:latin typeface="Clear Sans"/>
                        </a:rPr>
                        <a:t>trafiği</a:t>
                      </a:r>
                      <a:r>
                        <a:rPr lang="en-US" sz="2100" dirty="0">
                          <a:solidFill>
                            <a:srgbClr val="2B4B82"/>
                          </a:solidFill>
                          <a:latin typeface="Clear Sans"/>
                        </a:rPr>
                        <a:t> </a:t>
                      </a:r>
                      <a:r>
                        <a:rPr lang="en-US" sz="2100" dirty="0" err="1">
                          <a:solidFill>
                            <a:srgbClr val="2B4B82"/>
                          </a:solidFill>
                          <a:latin typeface="Clear Sans"/>
                        </a:rPr>
                        <a:t>daha</a:t>
                      </a:r>
                      <a:r>
                        <a:rPr lang="en-US" sz="2100" dirty="0">
                          <a:solidFill>
                            <a:srgbClr val="2B4B82"/>
                          </a:solidFill>
                          <a:latin typeface="Clear Sans"/>
                        </a:rPr>
                        <a:t> </a:t>
                      </a:r>
                      <a:r>
                        <a:rPr lang="en-US" sz="2100" dirty="0" err="1">
                          <a:solidFill>
                            <a:srgbClr val="2B4B82"/>
                          </a:solidFill>
                          <a:latin typeface="Clear Sans"/>
                        </a:rPr>
                        <a:t>verimli</a:t>
                      </a:r>
                      <a:r>
                        <a:rPr lang="en-US" sz="2100" dirty="0">
                          <a:solidFill>
                            <a:srgbClr val="2B4B82"/>
                          </a:solidFill>
                          <a:latin typeface="Clear Sans"/>
                        </a:rPr>
                        <a:t> </a:t>
                      </a:r>
                      <a:r>
                        <a:rPr lang="en-US" sz="2100" dirty="0" err="1">
                          <a:solidFill>
                            <a:srgbClr val="2B4B82"/>
                          </a:solidFill>
                          <a:latin typeface="Clear Sans"/>
                        </a:rPr>
                        <a:t>bir</a:t>
                      </a:r>
                      <a:r>
                        <a:rPr lang="en-US" sz="2100" dirty="0">
                          <a:solidFill>
                            <a:srgbClr val="2B4B82"/>
                          </a:solidFill>
                          <a:latin typeface="Clear Sans"/>
                        </a:rPr>
                        <a:t> </a:t>
                      </a:r>
                      <a:r>
                        <a:rPr lang="en-US" sz="2100" dirty="0" err="1">
                          <a:solidFill>
                            <a:srgbClr val="2B4B82"/>
                          </a:solidFill>
                          <a:latin typeface="Clear Sans"/>
                        </a:rPr>
                        <a:t>şekilde</a:t>
                      </a:r>
                      <a:r>
                        <a:rPr lang="en-US" sz="2100" dirty="0">
                          <a:solidFill>
                            <a:srgbClr val="2B4B82"/>
                          </a:solidFill>
                          <a:latin typeface="Clear Sans"/>
                        </a:rPr>
                        <a:t> </a:t>
                      </a:r>
                      <a:r>
                        <a:rPr lang="en-US" sz="2100" dirty="0" err="1">
                          <a:solidFill>
                            <a:srgbClr val="2B4B82"/>
                          </a:solidFill>
                          <a:latin typeface="Clear Sans"/>
                        </a:rPr>
                        <a:t>yönetebiliriz</a:t>
                      </a:r>
                      <a:r>
                        <a:rPr lang="en-US" sz="2100" dirty="0">
                          <a:solidFill>
                            <a:srgbClr val="2B4B82"/>
                          </a:solidFill>
                          <a:latin typeface="Clear Sans"/>
                        </a:rPr>
                        <a:t>.</a:t>
                      </a:r>
                      <a:endParaRPr lang="en-US" sz="11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2"/>
                  </a:ext>
                </a:extLst>
              </a:tr>
              <a:tr h="2356081">
                <a:tc>
                  <a:txBody>
                    <a:bodyPr/>
                    <a:lstStyle/>
                    <a:p>
                      <a:pPr marL="453390" lvl="1" indent="-226695" algn="l">
                        <a:lnSpc>
                          <a:spcPts val="2940"/>
                        </a:lnSpc>
                        <a:buFont typeface="Arial"/>
                        <a:buChar char="•"/>
                        <a:defRPr/>
                      </a:pPr>
                      <a:r>
                        <a:rPr lang="en-US" sz="2100" dirty="0" err="1">
                          <a:solidFill>
                            <a:srgbClr val="2B4B82"/>
                          </a:solidFill>
                          <a:latin typeface="Clear Sans"/>
                        </a:rPr>
                        <a:t>Ev</a:t>
                      </a:r>
                      <a:r>
                        <a:rPr lang="en-US" sz="2100" dirty="0">
                          <a:solidFill>
                            <a:srgbClr val="2B4B82"/>
                          </a:solidFill>
                          <a:latin typeface="Clear Sans"/>
                        </a:rPr>
                        <a:t> Robot </a:t>
                      </a:r>
                      <a:r>
                        <a:rPr lang="en-US" sz="2100" dirty="0" err="1">
                          <a:solidFill>
                            <a:srgbClr val="2B4B82"/>
                          </a:solidFill>
                          <a:latin typeface="Clear Sans"/>
                        </a:rPr>
                        <a:t>Süpürgesi</a:t>
                      </a:r>
                      <a:r>
                        <a:rPr lang="en-US" sz="2100" dirty="0">
                          <a:solidFill>
                            <a:srgbClr val="2B4B82"/>
                          </a:solidFill>
                          <a:latin typeface="Clear Sans"/>
                        </a:rPr>
                        <a:t>: Bir </a:t>
                      </a:r>
                      <a:r>
                        <a:rPr lang="en-US" sz="2100" dirty="0" err="1">
                          <a:solidFill>
                            <a:srgbClr val="2B4B82"/>
                          </a:solidFill>
                          <a:latin typeface="Clear Sans"/>
                        </a:rPr>
                        <a:t>ev</a:t>
                      </a:r>
                      <a:r>
                        <a:rPr lang="en-US" sz="2100" dirty="0">
                          <a:solidFill>
                            <a:srgbClr val="2B4B82"/>
                          </a:solidFill>
                          <a:latin typeface="Clear Sans"/>
                        </a:rPr>
                        <a:t> robot </a:t>
                      </a:r>
                      <a:r>
                        <a:rPr lang="en-US" sz="2100" dirty="0" err="1">
                          <a:solidFill>
                            <a:srgbClr val="2B4B82"/>
                          </a:solidFill>
                          <a:latin typeface="Clear Sans"/>
                        </a:rPr>
                        <a:t>süpürgesi</a:t>
                      </a:r>
                      <a:r>
                        <a:rPr lang="en-US" sz="2100" dirty="0">
                          <a:solidFill>
                            <a:srgbClr val="2B4B82"/>
                          </a:solidFill>
                          <a:latin typeface="Clear Sans"/>
                        </a:rPr>
                        <a:t>, </a:t>
                      </a:r>
                      <a:r>
                        <a:rPr lang="en-US" sz="2100" dirty="0" err="1">
                          <a:solidFill>
                            <a:srgbClr val="2B4B82"/>
                          </a:solidFill>
                          <a:latin typeface="Clear Sans"/>
                        </a:rPr>
                        <a:t>bulanık</a:t>
                      </a:r>
                      <a:r>
                        <a:rPr lang="en-US" sz="2100" dirty="0">
                          <a:solidFill>
                            <a:srgbClr val="2B4B82"/>
                          </a:solidFill>
                          <a:latin typeface="Clear Sans"/>
                        </a:rPr>
                        <a:t> </a:t>
                      </a:r>
                      <a:r>
                        <a:rPr lang="en-US" sz="2100" dirty="0" err="1">
                          <a:solidFill>
                            <a:srgbClr val="2B4B82"/>
                          </a:solidFill>
                          <a:latin typeface="Clear Sans"/>
                        </a:rPr>
                        <a:t>mantıkla</a:t>
                      </a:r>
                      <a:r>
                        <a:rPr lang="en-US" sz="2100" dirty="0">
                          <a:solidFill>
                            <a:srgbClr val="2B4B82"/>
                          </a:solidFill>
                          <a:latin typeface="Clear Sans"/>
                        </a:rPr>
                        <a:t> </a:t>
                      </a:r>
                      <a:r>
                        <a:rPr lang="en-US" sz="2100" dirty="0" err="1">
                          <a:solidFill>
                            <a:srgbClr val="2B4B82"/>
                          </a:solidFill>
                          <a:latin typeface="Clear Sans"/>
                        </a:rPr>
                        <a:t>donatılarak</a:t>
                      </a:r>
                      <a:r>
                        <a:rPr lang="en-US" sz="2100" dirty="0">
                          <a:solidFill>
                            <a:srgbClr val="2B4B82"/>
                          </a:solidFill>
                          <a:latin typeface="Clear Sans"/>
                        </a:rPr>
                        <a:t> </a:t>
                      </a:r>
                      <a:r>
                        <a:rPr lang="en-US" sz="2100" dirty="0" err="1">
                          <a:solidFill>
                            <a:srgbClr val="2B4B82"/>
                          </a:solidFill>
                          <a:latin typeface="Clear Sans"/>
                        </a:rPr>
                        <a:t>temizlik</a:t>
                      </a:r>
                      <a:r>
                        <a:rPr lang="en-US" sz="2100" dirty="0">
                          <a:solidFill>
                            <a:srgbClr val="2B4B82"/>
                          </a:solidFill>
                          <a:latin typeface="Clear Sans"/>
                        </a:rPr>
                        <a:t> </a:t>
                      </a:r>
                      <a:r>
                        <a:rPr lang="en-US" sz="2100" dirty="0" err="1">
                          <a:solidFill>
                            <a:srgbClr val="2B4B82"/>
                          </a:solidFill>
                          <a:latin typeface="Clear Sans"/>
                        </a:rPr>
                        <a:t>işlemini</a:t>
                      </a:r>
                      <a:r>
                        <a:rPr lang="en-US" sz="2100" dirty="0">
                          <a:solidFill>
                            <a:srgbClr val="2B4B82"/>
                          </a:solidFill>
                          <a:latin typeface="Clear Sans"/>
                        </a:rPr>
                        <a:t> </a:t>
                      </a:r>
                      <a:r>
                        <a:rPr lang="en-US" sz="2100" dirty="0" err="1">
                          <a:solidFill>
                            <a:srgbClr val="2B4B82"/>
                          </a:solidFill>
                          <a:latin typeface="Clear Sans"/>
                        </a:rPr>
                        <a:t>daha</a:t>
                      </a:r>
                      <a:r>
                        <a:rPr lang="en-US" sz="2100" dirty="0">
                          <a:solidFill>
                            <a:srgbClr val="2B4B82"/>
                          </a:solidFill>
                          <a:latin typeface="Clear Sans"/>
                        </a:rPr>
                        <a:t> </a:t>
                      </a:r>
                      <a:r>
                        <a:rPr lang="en-US" sz="2100" dirty="0" err="1">
                          <a:solidFill>
                            <a:srgbClr val="2B4B82"/>
                          </a:solidFill>
                          <a:latin typeface="Clear Sans"/>
                        </a:rPr>
                        <a:t>etkili</a:t>
                      </a:r>
                      <a:r>
                        <a:rPr lang="en-US" sz="2100" dirty="0">
                          <a:solidFill>
                            <a:srgbClr val="2B4B82"/>
                          </a:solidFill>
                          <a:latin typeface="Clear Sans"/>
                        </a:rPr>
                        <a:t> hale </a:t>
                      </a:r>
                      <a:r>
                        <a:rPr lang="en-US" sz="2100" dirty="0" err="1">
                          <a:solidFill>
                            <a:srgbClr val="2B4B82"/>
                          </a:solidFill>
                          <a:latin typeface="Clear Sans"/>
                        </a:rPr>
                        <a:t>getirebilir</a:t>
                      </a:r>
                      <a:r>
                        <a:rPr lang="en-US" sz="2100" dirty="0">
                          <a:solidFill>
                            <a:srgbClr val="2B4B82"/>
                          </a:solidFill>
                          <a:latin typeface="Clear Sans"/>
                        </a:rPr>
                        <a:t>. </a:t>
                      </a:r>
                      <a:r>
                        <a:rPr lang="en-US" sz="2100" dirty="0" err="1">
                          <a:solidFill>
                            <a:srgbClr val="2B4B82"/>
                          </a:solidFill>
                          <a:latin typeface="Clear Sans"/>
                        </a:rPr>
                        <a:t>Örneğin</a:t>
                      </a:r>
                      <a:r>
                        <a:rPr lang="en-US" sz="2100" dirty="0">
                          <a:solidFill>
                            <a:srgbClr val="2B4B82"/>
                          </a:solidFill>
                          <a:latin typeface="Clear Sans"/>
                        </a:rPr>
                        <a:t>, </a:t>
                      </a:r>
                      <a:r>
                        <a:rPr lang="en-US" sz="2100" dirty="0" err="1">
                          <a:solidFill>
                            <a:srgbClr val="2B4B82"/>
                          </a:solidFill>
                          <a:latin typeface="Clear Sans"/>
                        </a:rPr>
                        <a:t>odanın</a:t>
                      </a:r>
                      <a:r>
                        <a:rPr lang="en-US" sz="2100" dirty="0">
                          <a:solidFill>
                            <a:srgbClr val="2B4B82"/>
                          </a:solidFill>
                          <a:latin typeface="Clear Sans"/>
                        </a:rPr>
                        <a:t> </a:t>
                      </a:r>
                      <a:r>
                        <a:rPr lang="en-US" sz="2100" dirty="0" err="1">
                          <a:solidFill>
                            <a:srgbClr val="2B4B82"/>
                          </a:solidFill>
                          <a:latin typeface="Clear Sans"/>
                        </a:rPr>
                        <a:t>kirli</a:t>
                      </a:r>
                      <a:r>
                        <a:rPr lang="en-US" sz="2100" dirty="0">
                          <a:solidFill>
                            <a:srgbClr val="2B4B82"/>
                          </a:solidFill>
                          <a:latin typeface="Clear Sans"/>
                        </a:rPr>
                        <a:t> </a:t>
                      </a:r>
                      <a:r>
                        <a:rPr lang="en-US" sz="2100" dirty="0" err="1">
                          <a:solidFill>
                            <a:srgbClr val="2B4B82"/>
                          </a:solidFill>
                          <a:latin typeface="Clear Sans"/>
                        </a:rPr>
                        <a:t>bölgelerini</a:t>
                      </a:r>
                      <a:r>
                        <a:rPr lang="en-US" sz="2100" dirty="0">
                          <a:solidFill>
                            <a:srgbClr val="2B4B82"/>
                          </a:solidFill>
                          <a:latin typeface="Clear Sans"/>
                        </a:rPr>
                        <a:t> </a:t>
                      </a:r>
                      <a:r>
                        <a:rPr lang="en-US" sz="2100" dirty="0" err="1">
                          <a:solidFill>
                            <a:srgbClr val="2B4B82"/>
                          </a:solidFill>
                          <a:latin typeface="Clear Sans"/>
                        </a:rPr>
                        <a:t>algılayan</a:t>
                      </a:r>
                      <a:r>
                        <a:rPr lang="en-US" sz="2100" dirty="0">
                          <a:solidFill>
                            <a:srgbClr val="2B4B82"/>
                          </a:solidFill>
                          <a:latin typeface="Clear Sans"/>
                        </a:rPr>
                        <a:t> </a:t>
                      </a:r>
                      <a:r>
                        <a:rPr lang="en-US" sz="2100" dirty="0" err="1">
                          <a:solidFill>
                            <a:srgbClr val="2B4B82"/>
                          </a:solidFill>
                          <a:latin typeface="Clear Sans"/>
                        </a:rPr>
                        <a:t>sensörler</a:t>
                      </a:r>
                      <a:r>
                        <a:rPr lang="en-US" sz="2100" dirty="0">
                          <a:solidFill>
                            <a:srgbClr val="2B4B82"/>
                          </a:solidFill>
                          <a:latin typeface="Clear Sans"/>
                        </a:rPr>
                        <a:t>, </a:t>
                      </a:r>
                      <a:r>
                        <a:rPr lang="en-US" sz="2100" dirty="0" err="1">
                          <a:solidFill>
                            <a:srgbClr val="2B4B82"/>
                          </a:solidFill>
                          <a:latin typeface="Clear Sans"/>
                        </a:rPr>
                        <a:t>bulanık</a:t>
                      </a:r>
                      <a:r>
                        <a:rPr lang="en-US" sz="2100" dirty="0">
                          <a:solidFill>
                            <a:srgbClr val="2B4B82"/>
                          </a:solidFill>
                          <a:latin typeface="Clear Sans"/>
                        </a:rPr>
                        <a:t> </a:t>
                      </a:r>
                      <a:r>
                        <a:rPr lang="en-US" sz="2100" dirty="0" err="1">
                          <a:solidFill>
                            <a:srgbClr val="2B4B82"/>
                          </a:solidFill>
                          <a:latin typeface="Clear Sans"/>
                        </a:rPr>
                        <a:t>mantık</a:t>
                      </a:r>
                      <a:r>
                        <a:rPr lang="en-US" sz="2100" dirty="0">
                          <a:solidFill>
                            <a:srgbClr val="2B4B82"/>
                          </a:solidFill>
                          <a:latin typeface="Clear Sans"/>
                        </a:rPr>
                        <a:t> </a:t>
                      </a:r>
                      <a:r>
                        <a:rPr lang="en-US" sz="2100" dirty="0" err="1">
                          <a:solidFill>
                            <a:srgbClr val="2B4B82"/>
                          </a:solidFill>
                          <a:latin typeface="Clear Sans"/>
                        </a:rPr>
                        <a:t>algoritmalarıyla</a:t>
                      </a:r>
                      <a:r>
                        <a:rPr lang="en-US" sz="2100" dirty="0">
                          <a:solidFill>
                            <a:srgbClr val="2B4B82"/>
                          </a:solidFill>
                          <a:latin typeface="Clear Sans"/>
                        </a:rPr>
                        <a:t> </a:t>
                      </a:r>
                      <a:r>
                        <a:rPr lang="en-US" sz="2100" dirty="0" err="1">
                          <a:solidFill>
                            <a:srgbClr val="2B4B82"/>
                          </a:solidFill>
                          <a:latin typeface="Clear Sans"/>
                        </a:rPr>
                        <a:t>entegre</a:t>
                      </a:r>
                      <a:r>
                        <a:rPr lang="en-US" sz="2100" dirty="0">
                          <a:solidFill>
                            <a:srgbClr val="2B4B82"/>
                          </a:solidFill>
                          <a:latin typeface="Clear Sans"/>
                        </a:rPr>
                        <a:t> </a:t>
                      </a:r>
                      <a:r>
                        <a:rPr lang="en-US" sz="2100" dirty="0" err="1">
                          <a:solidFill>
                            <a:srgbClr val="2B4B82"/>
                          </a:solidFill>
                          <a:latin typeface="Clear Sans"/>
                        </a:rPr>
                        <a:t>edilebilir</a:t>
                      </a:r>
                      <a:r>
                        <a:rPr lang="en-US" sz="2100" dirty="0">
                          <a:solidFill>
                            <a:srgbClr val="2B4B82"/>
                          </a:solidFill>
                          <a:latin typeface="Clear Sans"/>
                        </a:rPr>
                        <a:t>. Bu </a:t>
                      </a:r>
                      <a:r>
                        <a:rPr lang="en-US" sz="2100" dirty="0" err="1">
                          <a:solidFill>
                            <a:srgbClr val="2B4B82"/>
                          </a:solidFill>
                          <a:latin typeface="Clear Sans"/>
                        </a:rPr>
                        <a:t>sayede</a:t>
                      </a:r>
                      <a:r>
                        <a:rPr lang="en-US" sz="2100" dirty="0">
                          <a:solidFill>
                            <a:srgbClr val="2B4B82"/>
                          </a:solidFill>
                          <a:latin typeface="Clear Sans"/>
                        </a:rPr>
                        <a:t>, robot </a:t>
                      </a:r>
                      <a:r>
                        <a:rPr lang="en-US" sz="2100" dirty="0" err="1">
                          <a:solidFill>
                            <a:srgbClr val="2B4B82"/>
                          </a:solidFill>
                          <a:latin typeface="Clear Sans"/>
                        </a:rPr>
                        <a:t>süpürge</a:t>
                      </a:r>
                      <a:r>
                        <a:rPr lang="en-US" sz="2100" dirty="0">
                          <a:solidFill>
                            <a:srgbClr val="2B4B82"/>
                          </a:solidFill>
                          <a:latin typeface="Clear Sans"/>
                        </a:rPr>
                        <a:t>, </a:t>
                      </a:r>
                      <a:r>
                        <a:rPr lang="en-US" sz="2100" dirty="0" err="1">
                          <a:solidFill>
                            <a:srgbClr val="2B4B82"/>
                          </a:solidFill>
                          <a:latin typeface="Clear Sans"/>
                        </a:rPr>
                        <a:t>kirli</a:t>
                      </a:r>
                      <a:r>
                        <a:rPr lang="en-US" sz="2100" dirty="0">
                          <a:solidFill>
                            <a:srgbClr val="2B4B82"/>
                          </a:solidFill>
                          <a:latin typeface="Clear Sans"/>
                        </a:rPr>
                        <a:t> </a:t>
                      </a:r>
                      <a:r>
                        <a:rPr lang="en-US" sz="2100" dirty="0" err="1">
                          <a:solidFill>
                            <a:srgbClr val="2B4B82"/>
                          </a:solidFill>
                          <a:latin typeface="Clear Sans"/>
                        </a:rPr>
                        <a:t>bölgelere</a:t>
                      </a:r>
                      <a:r>
                        <a:rPr lang="en-US" sz="2100" dirty="0">
                          <a:solidFill>
                            <a:srgbClr val="2B4B82"/>
                          </a:solidFill>
                          <a:latin typeface="Clear Sans"/>
                        </a:rPr>
                        <a:t> </a:t>
                      </a:r>
                      <a:r>
                        <a:rPr lang="en-US" sz="2100" dirty="0" err="1">
                          <a:solidFill>
                            <a:srgbClr val="2B4B82"/>
                          </a:solidFill>
                          <a:latin typeface="Clear Sans"/>
                        </a:rPr>
                        <a:t>daha</a:t>
                      </a:r>
                      <a:r>
                        <a:rPr lang="en-US" sz="2100" dirty="0">
                          <a:solidFill>
                            <a:srgbClr val="2B4B82"/>
                          </a:solidFill>
                          <a:latin typeface="Clear Sans"/>
                        </a:rPr>
                        <a:t> </a:t>
                      </a:r>
                      <a:r>
                        <a:rPr lang="en-US" sz="2100" dirty="0" err="1">
                          <a:solidFill>
                            <a:srgbClr val="2B4B82"/>
                          </a:solidFill>
                          <a:latin typeface="Clear Sans"/>
                        </a:rPr>
                        <a:t>fazla</a:t>
                      </a:r>
                      <a:r>
                        <a:rPr lang="en-US" sz="2100" dirty="0">
                          <a:solidFill>
                            <a:srgbClr val="2B4B82"/>
                          </a:solidFill>
                          <a:latin typeface="Clear Sans"/>
                        </a:rPr>
                        <a:t> </a:t>
                      </a:r>
                      <a:r>
                        <a:rPr lang="en-US" sz="2100" dirty="0" err="1">
                          <a:solidFill>
                            <a:srgbClr val="2B4B82"/>
                          </a:solidFill>
                          <a:latin typeface="Clear Sans"/>
                        </a:rPr>
                        <a:t>odaklanabilir</a:t>
                      </a:r>
                      <a:r>
                        <a:rPr lang="en-US" sz="2100" dirty="0">
                          <a:solidFill>
                            <a:srgbClr val="2B4B82"/>
                          </a:solidFill>
                          <a:latin typeface="Clear Sans"/>
                        </a:rPr>
                        <a:t> </a:t>
                      </a:r>
                      <a:r>
                        <a:rPr lang="en-US" sz="2100" dirty="0" err="1">
                          <a:solidFill>
                            <a:srgbClr val="2B4B82"/>
                          </a:solidFill>
                          <a:latin typeface="Clear Sans"/>
                        </a:rPr>
                        <a:t>ve</a:t>
                      </a:r>
                      <a:r>
                        <a:rPr lang="en-US" sz="2100" dirty="0">
                          <a:solidFill>
                            <a:srgbClr val="2B4B82"/>
                          </a:solidFill>
                          <a:latin typeface="Clear Sans"/>
                        </a:rPr>
                        <a:t> </a:t>
                      </a:r>
                      <a:r>
                        <a:rPr lang="en-US" sz="2100" dirty="0" err="1">
                          <a:solidFill>
                            <a:srgbClr val="2B4B82"/>
                          </a:solidFill>
                          <a:latin typeface="Clear Sans"/>
                        </a:rPr>
                        <a:t>temizliği</a:t>
                      </a:r>
                      <a:r>
                        <a:rPr lang="en-US" sz="2100" dirty="0">
                          <a:solidFill>
                            <a:srgbClr val="2B4B82"/>
                          </a:solidFill>
                          <a:latin typeface="Clear Sans"/>
                        </a:rPr>
                        <a:t> </a:t>
                      </a:r>
                      <a:r>
                        <a:rPr lang="en-US" sz="2100" dirty="0" err="1">
                          <a:solidFill>
                            <a:srgbClr val="2B4B82"/>
                          </a:solidFill>
                          <a:latin typeface="Clear Sans"/>
                        </a:rPr>
                        <a:t>daha</a:t>
                      </a:r>
                      <a:r>
                        <a:rPr lang="en-US" sz="2100" dirty="0">
                          <a:solidFill>
                            <a:srgbClr val="2B4B82"/>
                          </a:solidFill>
                          <a:latin typeface="Clear Sans"/>
                        </a:rPr>
                        <a:t> </a:t>
                      </a:r>
                      <a:r>
                        <a:rPr lang="en-US" sz="2100" dirty="0" err="1">
                          <a:solidFill>
                            <a:srgbClr val="2B4B82"/>
                          </a:solidFill>
                          <a:latin typeface="Clear Sans"/>
                        </a:rPr>
                        <a:t>etkili</a:t>
                      </a:r>
                      <a:r>
                        <a:rPr lang="en-US" sz="2100" dirty="0">
                          <a:solidFill>
                            <a:srgbClr val="2B4B82"/>
                          </a:solidFill>
                          <a:latin typeface="Clear Sans"/>
                        </a:rPr>
                        <a:t> </a:t>
                      </a:r>
                      <a:r>
                        <a:rPr lang="en-US" sz="2100" dirty="0" err="1">
                          <a:solidFill>
                            <a:srgbClr val="2B4B82"/>
                          </a:solidFill>
                          <a:latin typeface="Clear Sans"/>
                        </a:rPr>
                        <a:t>bir</a:t>
                      </a:r>
                      <a:r>
                        <a:rPr lang="en-US" sz="2100" dirty="0">
                          <a:solidFill>
                            <a:srgbClr val="2B4B82"/>
                          </a:solidFill>
                          <a:latin typeface="Clear Sans"/>
                        </a:rPr>
                        <a:t> </a:t>
                      </a:r>
                      <a:r>
                        <a:rPr lang="en-US" sz="2100" dirty="0" err="1">
                          <a:solidFill>
                            <a:srgbClr val="2B4B82"/>
                          </a:solidFill>
                          <a:latin typeface="Clear Sans"/>
                        </a:rPr>
                        <a:t>şekilde</a:t>
                      </a:r>
                      <a:r>
                        <a:rPr lang="en-US" sz="2100" dirty="0">
                          <a:solidFill>
                            <a:srgbClr val="2B4B82"/>
                          </a:solidFill>
                          <a:latin typeface="Clear Sans"/>
                        </a:rPr>
                        <a:t> </a:t>
                      </a:r>
                      <a:r>
                        <a:rPr lang="en-US" sz="2100" dirty="0" err="1">
                          <a:solidFill>
                            <a:srgbClr val="2B4B82"/>
                          </a:solidFill>
                          <a:latin typeface="Clear Sans"/>
                        </a:rPr>
                        <a:t>gerçekleştirebilir</a:t>
                      </a:r>
                      <a:r>
                        <a:rPr lang="en-US" sz="2100" dirty="0">
                          <a:solidFill>
                            <a:srgbClr val="2B4B82"/>
                          </a:solidFill>
                          <a:latin typeface="Clear Sans"/>
                        </a:rPr>
                        <a:t>.</a:t>
                      </a:r>
                      <a:endParaRPr lang="en-US" sz="11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940181" y="4320540"/>
            <a:ext cx="9319119" cy="1731645"/>
          </a:xfrm>
          <a:prstGeom prst="rect">
            <a:avLst/>
          </a:prstGeom>
        </p:spPr>
        <p:txBody>
          <a:bodyPr lIns="0" tIns="0" rIns="0" bIns="0" rtlCol="0" anchor="t">
            <a:spAutoFit/>
          </a:bodyPr>
          <a:lstStyle/>
          <a:p>
            <a:pPr>
              <a:lnSpc>
                <a:spcPts val="6719"/>
              </a:lnSpc>
            </a:pPr>
            <a:r>
              <a:rPr lang="en-US" sz="6399">
                <a:solidFill>
                  <a:srgbClr val="F0ABC1"/>
                </a:solidFill>
                <a:latin typeface="Clear Sans Bold"/>
              </a:rPr>
              <a:t>Trafik Sinyalizasyonu</a:t>
            </a:r>
            <a:r>
              <a:rPr lang="en-US" sz="6399">
                <a:solidFill>
                  <a:srgbClr val="94DDDE"/>
                </a:solidFill>
                <a:latin typeface="Clear Sans Bold"/>
              </a:rPr>
              <a:t> Oluşturalım</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890612"/>
          <a:ext cx="16230600" cy="6400800"/>
        </p:xfrm>
        <a:graphic>
          <a:graphicData uri="http://schemas.openxmlformats.org/drawingml/2006/table">
            <a:tbl>
              <a:tblPr/>
              <a:tblGrid>
                <a:gridCol w="16230600">
                  <a:extLst>
                    <a:ext uri="{9D8B030D-6E8A-4147-A177-3AD203B41FA5}">
                      <a16:colId xmlns:a16="http://schemas.microsoft.com/office/drawing/2014/main" val="20000"/>
                    </a:ext>
                  </a:extLst>
                </a:gridCol>
              </a:tblGrid>
              <a:tr h="6400800">
                <a:tc>
                  <a:txBody>
                    <a:bodyPr/>
                    <a:lstStyle/>
                    <a:p>
                      <a:pPr algn="l">
                        <a:lnSpc>
                          <a:spcPts val="3359"/>
                        </a:lnSpc>
                        <a:defRPr/>
                      </a:pPr>
                      <a:r>
                        <a:rPr lang="en-US" sz="2400">
                          <a:solidFill>
                            <a:srgbClr val="F7B4A7"/>
                          </a:solidFill>
                          <a:latin typeface="Clear Sans Bold"/>
                        </a:rPr>
                        <a:t>İlk olarak bulanık mantık ile trafik sinyalizasyon problemini anlayalım. Şekil 2.4’te gösterilen kavşaktaki yaya yoğunluğuna bağlı olarak trafik lambaların sürelerini bulanık mantık ile modelleyelim.</a:t>
                      </a: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r>
                        <a:rPr lang="en-US" sz="2400">
                          <a:solidFill>
                            <a:srgbClr val="F7B4A7"/>
                          </a:solidFill>
                          <a:latin typeface="Clear Sans"/>
                        </a:rPr>
                        <a:t>Şekil 2.5’te gösterildiği gibi öğrenciler ilk olarak bulanık mantık giriş çıkış parametresini belirler. </a:t>
                      </a:r>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5825495" y="2008960"/>
            <a:ext cx="6637010" cy="4444252"/>
          </a:xfrm>
          <a:custGeom>
            <a:avLst/>
            <a:gdLst/>
            <a:ahLst/>
            <a:cxnLst/>
            <a:rect l="l" t="t" r="r" b="b"/>
            <a:pathLst>
              <a:path w="6637010" h="4444252">
                <a:moveTo>
                  <a:pt x="0" y="0"/>
                </a:moveTo>
                <a:lnTo>
                  <a:pt x="6637010" y="0"/>
                </a:lnTo>
                <a:lnTo>
                  <a:pt x="6637010" y="4444252"/>
                </a:lnTo>
                <a:lnTo>
                  <a:pt x="0" y="4444252"/>
                </a:lnTo>
                <a:lnTo>
                  <a:pt x="0" y="0"/>
                </a:lnTo>
                <a:close/>
              </a:path>
            </a:pathLst>
          </a:custGeom>
          <a:blipFill>
            <a:blip r:embed="rId2"/>
            <a:stretch>
              <a:fillRect/>
            </a:stretch>
          </a:blipFill>
        </p:spPr>
      </p:sp>
      <p:sp>
        <p:nvSpPr>
          <p:cNvPr id="4" name="Freeform 4"/>
          <p:cNvSpPr/>
          <p:nvPr/>
        </p:nvSpPr>
        <p:spPr>
          <a:xfrm>
            <a:off x="3145315" y="7291412"/>
            <a:ext cx="11997371" cy="2546287"/>
          </a:xfrm>
          <a:custGeom>
            <a:avLst/>
            <a:gdLst/>
            <a:ahLst/>
            <a:cxnLst/>
            <a:rect l="l" t="t" r="r" b="b"/>
            <a:pathLst>
              <a:path w="11997371" h="2546287">
                <a:moveTo>
                  <a:pt x="0" y="0"/>
                </a:moveTo>
                <a:lnTo>
                  <a:pt x="11997370" y="0"/>
                </a:lnTo>
                <a:lnTo>
                  <a:pt x="11997370" y="2546287"/>
                </a:lnTo>
                <a:lnTo>
                  <a:pt x="0" y="2546287"/>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303402"/>
          <a:ext cx="16230600" cy="9691368"/>
        </p:xfrm>
        <a:graphic>
          <a:graphicData uri="http://schemas.openxmlformats.org/drawingml/2006/table">
            <a:tbl>
              <a:tblPr/>
              <a:tblGrid>
                <a:gridCol w="16230600">
                  <a:extLst>
                    <a:ext uri="{9D8B030D-6E8A-4147-A177-3AD203B41FA5}">
                      <a16:colId xmlns:a16="http://schemas.microsoft.com/office/drawing/2014/main" val="20000"/>
                    </a:ext>
                  </a:extLst>
                </a:gridCol>
              </a:tblGrid>
              <a:tr h="1491029">
                <a:tc>
                  <a:txBody>
                    <a:bodyPr/>
                    <a:lstStyle/>
                    <a:p>
                      <a:pPr algn="l">
                        <a:lnSpc>
                          <a:spcPts val="3919"/>
                        </a:lnSpc>
                        <a:defRPr/>
                      </a:pPr>
                      <a:r>
                        <a:rPr lang="en-US" sz="2799">
                          <a:solidFill>
                            <a:srgbClr val="F7B4A7"/>
                          </a:solidFill>
                          <a:latin typeface="Clear Sans Bold"/>
                        </a:rPr>
                        <a:t>Yaya trafik sinyalizasyonuna ait giriş-çıkış parametrelerine göre tüm parametrelerin üyelik fonksiyon sayılarını, isimlerini, alt ve üst limitlerini belirleyerek Python kodlarını hazırlayalım.</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2675885">
                <a:tc>
                  <a:txBody>
                    <a:bodyPr/>
                    <a:lstStyle/>
                    <a:p>
                      <a:pPr algn="l">
                        <a:lnSpc>
                          <a:spcPts val="3359"/>
                        </a:lnSpc>
                        <a:defRPr/>
                      </a:pPr>
                      <a:r>
                        <a:rPr lang="en-US" sz="2400">
                          <a:solidFill>
                            <a:srgbClr val="FEFEFE"/>
                          </a:solidFill>
                          <a:latin typeface="Clear Sans"/>
                        </a:rPr>
                        <a:t>1.İlk olarak, Şekil 2.6’da gösterilen Anaconda Prompt (Anaconda 3) uygulama ekranından scikit-fuzzy kütüphanesini yükleyelim. </a:t>
                      </a:r>
                      <a:endParaRPr lang="en-US" sz="1100"/>
                    </a:p>
                    <a:p>
                      <a:pPr>
                        <a:lnSpc>
                          <a:spcPts val="3359"/>
                        </a:lnSpc>
                      </a:pPr>
                      <a:endParaRPr lang="en-US" sz="1100"/>
                    </a:p>
                    <a:p>
                      <a:pPr>
                        <a:lnSpc>
                          <a:spcPts val="3359"/>
                        </a:lnSpc>
                      </a:pPr>
                      <a:endParaRPr lang="en-US" sz="1100"/>
                    </a:p>
                    <a:p>
                      <a:pPr>
                        <a:lnSpc>
                          <a:spcPts val="3359"/>
                        </a:lnSpc>
                      </a:pP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r h="5524454">
                <a:tc>
                  <a:txBody>
                    <a:bodyPr/>
                    <a:lstStyle/>
                    <a:p>
                      <a:pPr algn="l">
                        <a:lnSpc>
                          <a:spcPts val="3359"/>
                        </a:lnSpc>
                        <a:defRPr/>
                      </a:pPr>
                      <a:r>
                        <a:rPr lang="en-US" sz="2400">
                          <a:solidFill>
                            <a:srgbClr val="FEFEFE"/>
                          </a:solidFill>
                          <a:latin typeface="Clear Sans"/>
                        </a:rPr>
                        <a:t>2. Şekil 2.7’deki bulanık mantık (fuzzy) kütüphaneleri kodlarını yazar. 2. ve 3. satırda yer alan bulanık mantık kütüphanesini editöre yükler. </a:t>
                      </a: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p>
                      <a:pPr>
                        <a:lnSpc>
                          <a:spcPts val="3359"/>
                        </a:lnSpc>
                      </a:pP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6257705" y="2978956"/>
            <a:ext cx="5772591" cy="1477418"/>
          </a:xfrm>
          <a:custGeom>
            <a:avLst/>
            <a:gdLst/>
            <a:ahLst/>
            <a:cxnLst/>
            <a:rect l="l" t="t" r="r" b="b"/>
            <a:pathLst>
              <a:path w="5772591" h="1477418">
                <a:moveTo>
                  <a:pt x="0" y="0"/>
                </a:moveTo>
                <a:lnTo>
                  <a:pt x="5772590" y="0"/>
                </a:lnTo>
                <a:lnTo>
                  <a:pt x="5772590" y="1477418"/>
                </a:lnTo>
                <a:lnTo>
                  <a:pt x="0" y="1477418"/>
                </a:lnTo>
                <a:lnTo>
                  <a:pt x="0" y="0"/>
                </a:lnTo>
                <a:close/>
              </a:path>
            </a:pathLst>
          </a:custGeom>
          <a:blipFill>
            <a:blip r:embed="rId2"/>
            <a:stretch>
              <a:fillRect/>
            </a:stretch>
          </a:blipFill>
        </p:spPr>
      </p:sp>
      <p:sp>
        <p:nvSpPr>
          <p:cNvPr id="4" name="Freeform 4"/>
          <p:cNvSpPr/>
          <p:nvPr/>
        </p:nvSpPr>
        <p:spPr>
          <a:xfrm>
            <a:off x="5538929" y="5812109"/>
            <a:ext cx="7210142" cy="3936919"/>
          </a:xfrm>
          <a:custGeom>
            <a:avLst/>
            <a:gdLst/>
            <a:ahLst/>
            <a:cxnLst/>
            <a:rect l="l" t="t" r="r" b="b"/>
            <a:pathLst>
              <a:path w="7210142" h="3936919">
                <a:moveTo>
                  <a:pt x="0" y="0"/>
                </a:moveTo>
                <a:lnTo>
                  <a:pt x="7210142" y="0"/>
                </a:lnTo>
                <a:lnTo>
                  <a:pt x="7210142" y="3936919"/>
                </a:lnTo>
                <a:lnTo>
                  <a:pt x="0" y="3936919"/>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2628900"/>
        </p:xfrm>
        <a:graphic>
          <a:graphicData uri="http://schemas.openxmlformats.org/drawingml/2006/table">
            <a:tbl>
              <a:tblPr/>
              <a:tblGrid>
                <a:gridCol w="16230600">
                  <a:extLst>
                    <a:ext uri="{9D8B030D-6E8A-4147-A177-3AD203B41FA5}">
                      <a16:colId xmlns:a16="http://schemas.microsoft.com/office/drawing/2014/main" val="20000"/>
                    </a:ext>
                  </a:extLst>
                </a:gridCol>
              </a:tblGrid>
              <a:tr h="2628900">
                <a:tc>
                  <a:txBody>
                    <a:bodyPr/>
                    <a:lstStyle/>
                    <a:p>
                      <a:pPr algn="l">
                        <a:lnSpc>
                          <a:spcPts val="3359"/>
                        </a:lnSpc>
                        <a:defRPr/>
                      </a:pPr>
                      <a:r>
                        <a:rPr lang="en-US" sz="2400">
                          <a:solidFill>
                            <a:srgbClr val="F7B4A7"/>
                          </a:solidFill>
                          <a:latin typeface="Clear Sans"/>
                        </a:rPr>
                        <a:t>3. Kütüphane kodlarını yazdıktan sonra giriş parametresi olan yaya sayısını 0 ile 30 aldığında çıkış parametresinin geçiş zamanını 0 ile 60 saniye arasında belirler. Bunun için giriş parametrelerini belirlemede bulanık mantık kontrol sistemlerinde giriş değişkeni olan “kontrol.antecedent” komutunu kullanarak “mat.arrange” ile giriş aralığını belirler. Çıkış parametresini belirlerken bulanık mantık kontrol sistemlerinde çıkış değişkeni olan “kontrol.Consequent” ile yine “mat.arrange” komutunu kullanarak çıkış aralığını belirler. </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3237559" y="3932492"/>
            <a:ext cx="11812882" cy="5325808"/>
          </a:xfrm>
          <a:custGeom>
            <a:avLst/>
            <a:gdLst/>
            <a:ahLst/>
            <a:cxnLst/>
            <a:rect l="l" t="t" r="r" b="b"/>
            <a:pathLst>
              <a:path w="11812882" h="5325808">
                <a:moveTo>
                  <a:pt x="0" y="0"/>
                </a:moveTo>
                <a:lnTo>
                  <a:pt x="11812882" y="0"/>
                </a:lnTo>
                <a:lnTo>
                  <a:pt x="11812882" y="5325808"/>
                </a:lnTo>
                <a:lnTo>
                  <a:pt x="0" y="5325808"/>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58285"/>
          <a:ext cx="16230600" cy="1790700"/>
        </p:xfrm>
        <a:graphic>
          <a:graphicData uri="http://schemas.openxmlformats.org/drawingml/2006/table">
            <a:tbl>
              <a:tblPr/>
              <a:tblGrid>
                <a:gridCol w="16230600">
                  <a:extLst>
                    <a:ext uri="{9D8B030D-6E8A-4147-A177-3AD203B41FA5}">
                      <a16:colId xmlns:a16="http://schemas.microsoft.com/office/drawing/2014/main" val="20000"/>
                    </a:ext>
                  </a:extLst>
                </a:gridCol>
              </a:tblGrid>
              <a:tr h="1790700">
                <a:tc>
                  <a:txBody>
                    <a:bodyPr/>
                    <a:lstStyle/>
                    <a:p>
                      <a:pPr algn="l">
                        <a:lnSpc>
                          <a:spcPts val="3359"/>
                        </a:lnSpc>
                        <a:defRPr/>
                      </a:pPr>
                      <a:r>
                        <a:rPr lang="en-US" sz="2400">
                          <a:solidFill>
                            <a:srgbClr val="F7B4A7"/>
                          </a:solidFill>
                          <a:latin typeface="Clear Sans"/>
                        </a:rPr>
                        <a:t>4. Üyelik fonksiyon kümelerini oluştururken, giriş-çıkış değerlerinden kaçının “sözel giriş/çıkış değeri” ile isimlendirileceğine karar verir. Şekil 2.9’da gösterildiği gibi “automf(3)” komutunu kullanarak giriş parametresi için yaya sayısını “poor(az)”, “average(orta)”, “good(yüksek)” şeklinde adlandırılarak sisteme tanıtır.</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2922318" y="2966259"/>
            <a:ext cx="12443365" cy="6292041"/>
          </a:xfrm>
          <a:custGeom>
            <a:avLst/>
            <a:gdLst/>
            <a:ahLst/>
            <a:cxnLst/>
            <a:rect l="l" t="t" r="r" b="b"/>
            <a:pathLst>
              <a:path w="12443365" h="6292041">
                <a:moveTo>
                  <a:pt x="0" y="0"/>
                </a:moveTo>
                <a:lnTo>
                  <a:pt x="12443364" y="0"/>
                </a:lnTo>
                <a:lnTo>
                  <a:pt x="12443364" y="6292041"/>
                </a:lnTo>
                <a:lnTo>
                  <a:pt x="0" y="6292041"/>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58285"/>
          <a:ext cx="16230600" cy="2209800"/>
        </p:xfrm>
        <a:graphic>
          <a:graphicData uri="http://schemas.openxmlformats.org/drawingml/2006/table">
            <a:tbl>
              <a:tblPr/>
              <a:tblGrid>
                <a:gridCol w="16230600">
                  <a:extLst>
                    <a:ext uri="{9D8B030D-6E8A-4147-A177-3AD203B41FA5}">
                      <a16:colId xmlns:a16="http://schemas.microsoft.com/office/drawing/2014/main" val="20000"/>
                    </a:ext>
                  </a:extLst>
                </a:gridCol>
              </a:tblGrid>
              <a:tr h="2209800">
                <a:tc>
                  <a:txBody>
                    <a:bodyPr/>
                    <a:lstStyle/>
                    <a:p>
                      <a:pPr algn="l">
                        <a:lnSpc>
                          <a:spcPts val="3359"/>
                        </a:lnSpc>
                        <a:defRPr/>
                      </a:pPr>
                      <a:r>
                        <a:rPr lang="en-US" sz="2400">
                          <a:solidFill>
                            <a:srgbClr val="F7B4A7"/>
                          </a:solidFill>
                          <a:latin typeface="Clear Sans"/>
                        </a:rPr>
                        <a:t>5. Bulanık kontrol sisteminin kurallarını Şekil 2.10’da gösterildiği gibi oluşturur. Kural1’de yaya sayısı poor (az) olduğunda bekleme süresi poor (az), Kural-2’de yaya sayısı average (orta) olduğunda bekleme süresi average (orta), Kural-3’te yaya sayısı good (yüksek) olduğunda bekleme süresi good (yüksek) olmak üzere üç adet kural belirlenmiştir. </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4045934" y="2966019"/>
            <a:ext cx="10196131" cy="6292281"/>
          </a:xfrm>
          <a:custGeom>
            <a:avLst/>
            <a:gdLst/>
            <a:ahLst/>
            <a:cxnLst/>
            <a:rect l="l" t="t" r="r" b="b"/>
            <a:pathLst>
              <a:path w="10196131" h="6292281">
                <a:moveTo>
                  <a:pt x="0" y="0"/>
                </a:moveTo>
                <a:lnTo>
                  <a:pt x="10196132" y="0"/>
                </a:lnTo>
                <a:lnTo>
                  <a:pt x="10196132" y="6292281"/>
                </a:lnTo>
                <a:lnTo>
                  <a:pt x="0" y="6292281"/>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58285"/>
          <a:ext cx="16230600" cy="2628900"/>
        </p:xfrm>
        <a:graphic>
          <a:graphicData uri="http://schemas.openxmlformats.org/drawingml/2006/table">
            <a:tbl>
              <a:tblPr/>
              <a:tblGrid>
                <a:gridCol w="16230600">
                  <a:extLst>
                    <a:ext uri="{9D8B030D-6E8A-4147-A177-3AD203B41FA5}">
                      <a16:colId xmlns:a16="http://schemas.microsoft.com/office/drawing/2014/main" val="20000"/>
                    </a:ext>
                  </a:extLst>
                </a:gridCol>
              </a:tblGrid>
              <a:tr h="2628900">
                <a:tc>
                  <a:txBody>
                    <a:bodyPr/>
                    <a:lstStyle/>
                    <a:p>
                      <a:pPr algn="l">
                        <a:lnSpc>
                          <a:spcPts val="3359"/>
                        </a:lnSpc>
                        <a:defRPr/>
                      </a:pPr>
                      <a:r>
                        <a:rPr lang="en-US" sz="2400">
                          <a:solidFill>
                            <a:srgbClr val="F7B4A7"/>
                          </a:solidFill>
                          <a:latin typeface="Clear Sans"/>
                        </a:rPr>
                        <a:t>6. Trafik sinyalizasyonu için oluşturulan “az”, “orta” ve “yüksek” yaya sayıları için bekleme sürelerini yine “az”, “orta” ve “yüksek” olmak üzere gerçekleştirilen üyelik fonksiyonlarını bulanık mantık ile modellemek için Python kodlarını yazar. Şekil 2.11’de ekran görüntüsü verilmiştir. İlgili üç kurala göre “ControlSystem” komutu kullanarak basit bir bulanık mantık kontrol sistemi oluşturur. Oluşturulan bulanık kontrol sisteminin simülasyonu için “ControlSystemSimulation” komutunu kullanır. </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5300428" y="3477810"/>
            <a:ext cx="7687144" cy="5780490"/>
          </a:xfrm>
          <a:custGeom>
            <a:avLst/>
            <a:gdLst/>
            <a:ahLst/>
            <a:cxnLst/>
            <a:rect l="l" t="t" r="r" b="b"/>
            <a:pathLst>
              <a:path w="7687144" h="5780490">
                <a:moveTo>
                  <a:pt x="0" y="0"/>
                </a:moveTo>
                <a:lnTo>
                  <a:pt x="7687144" y="0"/>
                </a:lnTo>
                <a:lnTo>
                  <a:pt x="7687144" y="5780490"/>
                </a:lnTo>
                <a:lnTo>
                  <a:pt x="0" y="5780490"/>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58285"/>
          <a:ext cx="16230600" cy="3467100"/>
        </p:xfrm>
        <a:graphic>
          <a:graphicData uri="http://schemas.openxmlformats.org/drawingml/2006/table">
            <a:tbl>
              <a:tblPr/>
              <a:tblGrid>
                <a:gridCol w="16230600">
                  <a:extLst>
                    <a:ext uri="{9D8B030D-6E8A-4147-A177-3AD203B41FA5}">
                      <a16:colId xmlns:a16="http://schemas.microsoft.com/office/drawing/2014/main" val="20000"/>
                    </a:ext>
                  </a:extLst>
                </a:gridCol>
              </a:tblGrid>
              <a:tr h="3467100">
                <a:tc>
                  <a:txBody>
                    <a:bodyPr/>
                    <a:lstStyle/>
                    <a:p>
                      <a:pPr algn="l">
                        <a:lnSpc>
                          <a:spcPts val="3359"/>
                        </a:lnSpc>
                        <a:defRPr/>
                      </a:pPr>
                      <a:r>
                        <a:rPr lang="en-US" sz="2400">
                          <a:solidFill>
                            <a:srgbClr val="F7B4A7"/>
                          </a:solidFill>
                          <a:latin typeface="Clear Sans"/>
                        </a:rPr>
                        <a:t>7. Üç kurala göre oluşturmuş oldukları bulanık mantık modelinin sonuçlarına Şekil 2.12’de verilen kod satırlarını kullanarak karar verir (İlgili koda </a:t>
                      </a:r>
                      <a:r>
                        <a:rPr lang="en-US" sz="2400" u="sng">
                          <a:solidFill>
                            <a:srgbClr val="F7B4A7"/>
                          </a:solidFill>
                          <a:latin typeface="Clear Sans"/>
                          <a:hlinkClick r:id="rId2" tooltip="https://github.com/deneyapyz/ortaokul/"/>
                        </a:rPr>
                        <a:t>Github</a:t>
                      </a:r>
                      <a:r>
                        <a:rPr lang="en-US" sz="2400">
                          <a:solidFill>
                            <a:srgbClr val="F7B4A7"/>
                          </a:solidFill>
                          <a:latin typeface="Clear Sans"/>
                        </a:rPr>
                        <a:t> platformu: </a:t>
                      </a:r>
                      <a:r>
                        <a:rPr lang="en-US" sz="2400" u="sng">
                          <a:solidFill>
                            <a:srgbClr val="F7B4A7"/>
                          </a:solidFill>
                          <a:latin typeface="Clear Sans"/>
                          <a:hlinkClick r:id="rId2" tooltip="https://github.com/deneyapyz/ortaokul/"/>
                        </a:rPr>
                        <a:t>https</a:t>
                      </a:r>
                      <a:r>
                        <a:rPr lang="en-US" sz="2400">
                          <a:solidFill>
                            <a:srgbClr val="F7B4A7"/>
                          </a:solidFill>
                          <a:latin typeface="Clear Sans"/>
                        </a:rPr>
                        <a:t>://github.com/deneyapyz/ortaokul/ kapsamında yer alan, Hafta2 klasörü altındaki H2_bm_trafik-sinyalizasyon.py adlı dosyadan da erişilebilir). Şekil 2.12a’da “sure.input” komutu ile öğrenci bulanık mantık sistemine göndermek istediği yaya sayısını girer. Daha sonra “sure.compute()” komutu kullanılarak oluşturulan bulanık mantık sisteminde girilen yaya sayısına göre bekleme süresini bulanık mantık modelinde hesaplatır. Şekil 2.12b’de 10 yaya için bulanık mantık modeli geçiş süresini 28,5 saniye olarak hesaplar. </a:t>
                      </a:r>
                      <a:endParaRPr lang="en-US" sz="1100"/>
                    </a:p>
                  </a:txBody>
                  <a:tcPr marL="190500" marR="190500" marT="190500" marB="190500" anchor="ctr">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Freeform 3"/>
          <p:cNvSpPr/>
          <p:nvPr/>
        </p:nvSpPr>
        <p:spPr>
          <a:xfrm>
            <a:off x="3694197" y="4161878"/>
            <a:ext cx="10899606" cy="5701066"/>
          </a:xfrm>
          <a:custGeom>
            <a:avLst/>
            <a:gdLst/>
            <a:ahLst/>
            <a:cxnLst/>
            <a:rect l="l" t="t" r="r" b="b"/>
            <a:pathLst>
              <a:path w="10899606" h="5701066">
                <a:moveTo>
                  <a:pt x="0" y="0"/>
                </a:moveTo>
                <a:lnTo>
                  <a:pt x="10899606" y="0"/>
                </a:lnTo>
                <a:lnTo>
                  <a:pt x="10899606" y="5701066"/>
                </a:lnTo>
                <a:lnTo>
                  <a:pt x="0" y="5701066"/>
                </a:lnTo>
                <a:lnTo>
                  <a:pt x="0" y="0"/>
                </a:lnTo>
                <a:close/>
              </a:path>
            </a:pathLst>
          </a:custGeom>
          <a:blipFill>
            <a:blip r:embed="rId3"/>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497866"/>
            <a:ext cx="5648429" cy="3291267"/>
            <a:chOff x="0" y="0"/>
            <a:chExt cx="7531239" cy="4388356"/>
          </a:xfrm>
        </p:grpSpPr>
        <p:sp>
          <p:nvSpPr>
            <p:cNvPr id="6" name="TextBox 6"/>
            <p:cNvSpPr txBox="1"/>
            <p:nvPr/>
          </p:nvSpPr>
          <p:spPr>
            <a:xfrm>
              <a:off x="0" y="85725"/>
              <a:ext cx="7531239" cy="3467735"/>
            </a:xfrm>
            <a:prstGeom prst="rect">
              <a:avLst/>
            </a:prstGeom>
          </p:spPr>
          <p:txBody>
            <a:bodyPr lIns="0" tIns="0" rIns="0" bIns="0" rtlCol="0" anchor="t">
              <a:spAutoFit/>
            </a:bodyPr>
            <a:lstStyle/>
            <a:p>
              <a:pPr marL="0" lvl="0" indent="0" algn="l">
                <a:lnSpc>
                  <a:spcPts val="6719"/>
                </a:lnSpc>
              </a:pPr>
              <a:r>
                <a:rPr lang="en-US" sz="6399">
                  <a:solidFill>
                    <a:srgbClr val="F0ABC1"/>
                  </a:solidFill>
                  <a:latin typeface="Clear Sans Bold"/>
                </a:rPr>
                <a:t>Trafik Sinyalizasyonu</a:t>
              </a:r>
              <a:r>
                <a:rPr lang="en-US" sz="6399">
                  <a:solidFill>
                    <a:srgbClr val="2B4B82"/>
                  </a:solidFill>
                  <a:latin typeface="Clear Sans Bold"/>
                </a:rPr>
                <a:t> Python Kodları</a:t>
              </a:r>
            </a:p>
          </p:txBody>
        </p:sp>
        <p:sp>
          <p:nvSpPr>
            <p:cNvPr id="7" name="TextBox 7"/>
            <p:cNvSpPr txBox="1"/>
            <p:nvPr/>
          </p:nvSpPr>
          <p:spPr>
            <a:xfrm>
              <a:off x="0" y="3863211"/>
              <a:ext cx="7531239" cy="525145"/>
            </a:xfrm>
            <a:prstGeom prst="rect">
              <a:avLst/>
            </a:prstGeom>
          </p:spPr>
          <p:txBody>
            <a:bodyPr lIns="0" tIns="0" rIns="0" bIns="0" rtlCol="0" anchor="t">
              <a:spAutoFit/>
            </a:bodyPr>
            <a:lstStyle/>
            <a:p>
              <a:pPr marL="0" lvl="0" indent="0" algn="l">
                <a:lnSpc>
                  <a:spcPts val="3359"/>
                </a:lnSpc>
              </a:pPr>
              <a:endParaRPr/>
            </a:p>
          </p:txBody>
        </p:sp>
      </p:grpSp>
      <p:graphicFrame>
        <p:nvGraphicFramePr>
          <p:cNvPr id="8" name="Table 8"/>
          <p:cNvGraphicFramePr>
            <a:graphicFrameLocks noGrp="1"/>
          </p:cNvGraphicFramePr>
          <p:nvPr/>
        </p:nvGraphicFramePr>
        <p:xfrm>
          <a:off x="7946578" y="0"/>
          <a:ext cx="9315623" cy="10039350"/>
        </p:xfrm>
        <a:graphic>
          <a:graphicData uri="http://schemas.openxmlformats.org/drawingml/2006/table">
            <a:tbl>
              <a:tblPr/>
              <a:tblGrid>
                <a:gridCol w="9315623">
                  <a:extLst>
                    <a:ext uri="{9D8B030D-6E8A-4147-A177-3AD203B41FA5}">
                      <a16:colId xmlns:a16="http://schemas.microsoft.com/office/drawing/2014/main" val="20000"/>
                    </a:ext>
                  </a:extLst>
                </a:gridCol>
              </a:tblGrid>
              <a:tr h="10039350">
                <a:tc>
                  <a:txBody>
                    <a:bodyPr/>
                    <a:lstStyle/>
                    <a:p>
                      <a:pPr algn="l">
                        <a:lnSpc>
                          <a:spcPts val="3220"/>
                        </a:lnSpc>
                        <a:defRPr/>
                      </a:pPr>
                      <a:r>
                        <a:rPr lang="en-US" sz="2300">
                          <a:solidFill>
                            <a:srgbClr val="FEFEFE"/>
                          </a:solidFill>
                          <a:latin typeface="Clear Sans"/>
                        </a:rPr>
                        <a:t>import numpy as mat </a:t>
                      </a:r>
                      <a:endParaRPr lang="en-US" sz="1100"/>
                    </a:p>
                    <a:p>
                      <a:pPr>
                        <a:lnSpc>
                          <a:spcPts val="3220"/>
                        </a:lnSpc>
                      </a:pPr>
                      <a:r>
                        <a:rPr lang="en-US" sz="2300">
                          <a:solidFill>
                            <a:srgbClr val="FEFEFE"/>
                          </a:solidFill>
                          <a:latin typeface="Clear Sans"/>
                        </a:rPr>
                        <a:t>import skfuzzy as bulanik </a:t>
                      </a:r>
                    </a:p>
                    <a:p>
                      <a:pPr>
                        <a:lnSpc>
                          <a:spcPts val="3220"/>
                        </a:lnSpc>
                      </a:pPr>
                      <a:r>
                        <a:rPr lang="en-US" sz="2300">
                          <a:solidFill>
                            <a:srgbClr val="FEFEFE"/>
                          </a:solidFill>
                          <a:latin typeface="Clear Sans"/>
                        </a:rPr>
                        <a:t>from skfuzzy import control as kontrol </a:t>
                      </a:r>
                    </a:p>
                    <a:p>
                      <a:pPr>
                        <a:lnSpc>
                          <a:spcPts val="3220"/>
                        </a:lnSpc>
                      </a:pPr>
                      <a:endParaRPr lang="en-US" sz="2300">
                        <a:solidFill>
                          <a:srgbClr val="FEFEFE"/>
                        </a:solidFill>
                        <a:latin typeface="Clear Sans"/>
                      </a:endParaRPr>
                    </a:p>
                    <a:p>
                      <a:pPr>
                        <a:lnSpc>
                          <a:spcPts val="3220"/>
                        </a:lnSpc>
                      </a:pPr>
                      <a:r>
                        <a:rPr lang="en-US" sz="2300">
                          <a:solidFill>
                            <a:srgbClr val="FEFEFE"/>
                          </a:solidFill>
                          <a:latin typeface="Clear Sans"/>
                        </a:rPr>
                        <a:t>yaya_sayisi = kontrol.Antecedent(mat.arange(1, 31, 1), 'yaya sayısı') </a:t>
                      </a:r>
                    </a:p>
                    <a:p>
                      <a:pPr>
                        <a:lnSpc>
                          <a:spcPts val="3220"/>
                        </a:lnSpc>
                      </a:pPr>
                      <a:r>
                        <a:rPr lang="en-US" sz="2300">
                          <a:solidFill>
                            <a:srgbClr val="FEFEFE"/>
                          </a:solidFill>
                          <a:latin typeface="Clear Sans"/>
                        </a:rPr>
                        <a:t>bekleme_suresi = kontrol.Consequent(mat.arange(1, 61, 1), 'geçiş zamanı') </a:t>
                      </a:r>
                    </a:p>
                    <a:p>
                      <a:pPr>
                        <a:lnSpc>
                          <a:spcPts val="3220"/>
                        </a:lnSpc>
                      </a:pPr>
                      <a:endParaRPr lang="en-US" sz="2300">
                        <a:solidFill>
                          <a:srgbClr val="FEFEFE"/>
                        </a:solidFill>
                        <a:latin typeface="Clear Sans"/>
                      </a:endParaRPr>
                    </a:p>
                    <a:p>
                      <a:pPr>
                        <a:lnSpc>
                          <a:spcPts val="3220"/>
                        </a:lnSpc>
                      </a:pPr>
                      <a:r>
                        <a:rPr lang="en-US" sz="2300">
                          <a:solidFill>
                            <a:srgbClr val="FEFEFE"/>
                          </a:solidFill>
                          <a:latin typeface="Clear Sans"/>
                        </a:rPr>
                        <a:t>yaya_sayisi.automf(3) </a:t>
                      </a:r>
                    </a:p>
                    <a:p>
                      <a:pPr>
                        <a:lnSpc>
                          <a:spcPts val="3220"/>
                        </a:lnSpc>
                      </a:pPr>
                      <a:r>
                        <a:rPr lang="en-US" sz="2300">
                          <a:solidFill>
                            <a:srgbClr val="FEFEFE"/>
                          </a:solidFill>
                          <a:latin typeface="Clear Sans"/>
                        </a:rPr>
                        <a:t>bekleme_suresi.automf(3) </a:t>
                      </a:r>
                    </a:p>
                    <a:p>
                      <a:pPr>
                        <a:lnSpc>
                          <a:spcPts val="3220"/>
                        </a:lnSpc>
                      </a:pPr>
                      <a:endParaRPr lang="en-US" sz="2300">
                        <a:solidFill>
                          <a:srgbClr val="FEFEFE"/>
                        </a:solidFill>
                        <a:latin typeface="Clear Sans"/>
                      </a:endParaRPr>
                    </a:p>
                    <a:p>
                      <a:pPr>
                        <a:lnSpc>
                          <a:spcPts val="3220"/>
                        </a:lnSpc>
                      </a:pPr>
                      <a:r>
                        <a:rPr lang="en-US" sz="2300">
                          <a:solidFill>
                            <a:srgbClr val="FEFEFE"/>
                          </a:solidFill>
                          <a:latin typeface="Clear Sans"/>
                        </a:rPr>
                        <a:t>kural1 = kontrol.Rule(yaya_sayisi['poor'] , bekleme_suresi['poor']) kural2 = kontrol.Rule(yaya_sayisi['average'], bekleme_suresi['average']) </a:t>
                      </a:r>
                    </a:p>
                    <a:p>
                      <a:pPr>
                        <a:lnSpc>
                          <a:spcPts val="3220"/>
                        </a:lnSpc>
                      </a:pPr>
                      <a:r>
                        <a:rPr lang="en-US" sz="2300">
                          <a:solidFill>
                            <a:srgbClr val="FEFEFE"/>
                          </a:solidFill>
                          <a:latin typeface="Clear Sans"/>
                        </a:rPr>
                        <a:t>kural3 = kontrol.Rule(yaya_sayisi['good'] , bekleme_suresi['good']) </a:t>
                      </a:r>
                    </a:p>
                    <a:p>
                      <a:pPr>
                        <a:lnSpc>
                          <a:spcPts val="3220"/>
                        </a:lnSpc>
                      </a:pPr>
                      <a:endParaRPr lang="en-US" sz="2300">
                        <a:solidFill>
                          <a:srgbClr val="FEFEFE"/>
                        </a:solidFill>
                        <a:latin typeface="Clear Sans"/>
                      </a:endParaRPr>
                    </a:p>
                    <a:p>
                      <a:pPr>
                        <a:lnSpc>
                          <a:spcPts val="3220"/>
                        </a:lnSpc>
                      </a:pPr>
                      <a:r>
                        <a:rPr lang="en-US" sz="2300">
                          <a:solidFill>
                            <a:srgbClr val="FEFEFE"/>
                          </a:solidFill>
                          <a:latin typeface="Clear Sans"/>
                        </a:rPr>
                        <a:t>kontrol_sure = kontrol.ControlSystem([kural1, kural2, kural3]) </a:t>
                      </a:r>
                    </a:p>
                    <a:p>
                      <a:pPr>
                        <a:lnSpc>
                          <a:spcPts val="3220"/>
                        </a:lnSpc>
                      </a:pPr>
                      <a:r>
                        <a:rPr lang="en-US" sz="2300">
                          <a:solidFill>
                            <a:srgbClr val="FEFEFE"/>
                          </a:solidFill>
                          <a:latin typeface="Clear Sans"/>
                        </a:rPr>
                        <a:t>sure = kontrol.ControlSystemSimulation(kontrol_sure) </a:t>
                      </a:r>
                    </a:p>
                    <a:p>
                      <a:pPr>
                        <a:lnSpc>
                          <a:spcPts val="3220"/>
                        </a:lnSpc>
                      </a:pPr>
                      <a:endParaRPr lang="en-US" sz="2300">
                        <a:solidFill>
                          <a:srgbClr val="FEFEFE"/>
                        </a:solidFill>
                        <a:latin typeface="Clear Sans"/>
                      </a:endParaRPr>
                    </a:p>
                    <a:p>
                      <a:pPr>
                        <a:lnSpc>
                          <a:spcPts val="3220"/>
                        </a:lnSpc>
                      </a:pPr>
                      <a:r>
                        <a:rPr lang="en-US" sz="2300">
                          <a:solidFill>
                            <a:srgbClr val="FEFEFE"/>
                          </a:solidFill>
                          <a:latin typeface="Clear Sans"/>
                        </a:rPr>
                        <a:t>sure.input['yaya sayısı'] = 10 </a:t>
                      </a:r>
                    </a:p>
                    <a:p>
                      <a:pPr>
                        <a:lnSpc>
                          <a:spcPts val="3220"/>
                        </a:lnSpc>
                      </a:pPr>
                      <a:r>
                        <a:rPr lang="en-US" sz="2300">
                          <a:solidFill>
                            <a:srgbClr val="FEFEFE"/>
                          </a:solidFill>
                          <a:latin typeface="Clear Sans"/>
                        </a:rPr>
                        <a:t>sure.compute() </a:t>
                      </a:r>
                    </a:p>
                    <a:p>
                      <a:pPr>
                        <a:lnSpc>
                          <a:spcPts val="3220"/>
                        </a:lnSpc>
                      </a:pPr>
                      <a:r>
                        <a:rPr lang="en-US" sz="2300">
                          <a:solidFill>
                            <a:srgbClr val="FEFEFE"/>
                          </a:solidFill>
                          <a:latin typeface="Clear Sans"/>
                        </a:rPr>
                        <a:t>print (sure.output['geçiş zamanı']) </a:t>
                      </a:r>
                    </a:p>
                    <a:p>
                      <a:pPr>
                        <a:lnSpc>
                          <a:spcPts val="3220"/>
                        </a:lnSpc>
                      </a:pPr>
                      <a:r>
                        <a:rPr lang="en-US" sz="2300">
                          <a:solidFill>
                            <a:srgbClr val="FEFEFE"/>
                          </a:solidFill>
                          <a:latin typeface="Clear Sans"/>
                        </a:rPr>
                        <a:t>bekleme_suresi.view(sim=sure)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597069"/>
            <a:ext cx="9768230" cy="9208431"/>
            <a:chOff x="0" y="0"/>
            <a:chExt cx="13024306" cy="12277908"/>
          </a:xfrm>
        </p:grpSpPr>
        <p:sp>
          <p:nvSpPr>
            <p:cNvPr id="4" name="TextBox 4"/>
            <p:cNvSpPr txBox="1"/>
            <p:nvPr/>
          </p:nvSpPr>
          <p:spPr>
            <a:xfrm>
              <a:off x="0" y="85725"/>
              <a:ext cx="13024306" cy="1207135"/>
            </a:xfrm>
            <a:prstGeom prst="rect">
              <a:avLst/>
            </a:prstGeom>
          </p:spPr>
          <p:txBody>
            <a:bodyPr lIns="0" tIns="0" rIns="0" bIns="0" rtlCol="0" anchor="t">
              <a:spAutoFit/>
            </a:bodyPr>
            <a:lstStyle/>
            <a:p>
              <a:pPr>
                <a:lnSpc>
                  <a:spcPts val="6719"/>
                </a:lnSpc>
              </a:pPr>
              <a:r>
                <a:rPr lang="en-US" sz="6399">
                  <a:solidFill>
                    <a:srgbClr val="31356E"/>
                  </a:solidFill>
                  <a:latin typeface="Clear Sans Bold"/>
                </a:rPr>
                <a:t>Mantık</a:t>
              </a:r>
            </a:p>
          </p:txBody>
        </p:sp>
        <p:sp>
          <p:nvSpPr>
            <p:cNvPr id="5" name="TextBox 5"/>
            <p:cNvSpPr txBox="1"/>
            <p:nvPr/>
          </p:nvSpPr>
          <p:spPr>
            <a:xfrm>
              <a:off x="0" y="2031971"/>
              <a:ext cx="12478551" cy="10245937"/>
            </a:xfrm>
            <a:prstGeom prst="rect">
              <a:avLst/>
            </a:prstGeom>
          </p:spPr>
          <p:txBody>
            <a:bodyPr lIns="0" tIns="0" rIns="0" bIns="0" rtlCol="0" anchor="t">
              <a:spAutoFit/>
            </a:bodyPr>
            <a:lstStyle/>
            <a:p>
              <a:pPr>
                <a:lnSpc>
                  <a:spcPts val="4060"/>
                </a:lnSpc>
              </a:pPr>
              <a:r>
                <a:rPr lang="en-US" sz="2900">
                  <a:solidFill>
                    <a:srgbClr val="2B4B82"/>
                  </a:solidFill>
                  <a:latin typeface="Clear Sans"/>
                </a:rPr>
                <a:t>Matematiksel becerileri kazanabilmek için matematiksel düşünme tarzını geliştirerek uygulamaya koymak mantığın temelini oluşturur (Korkmaz, 2019). Mantık, insan zihni gibi doğruyu ve yanlışı ayırt etmek için kullanılan bir düşünme disiplinidir. Mantık kavramı doğru (1) veya yanlıştan (0) oluşan bir yargının sonucudur. Örneğin; "İstanbul, Türkiye'nin doğusundadır." cümlesi bir önermedir ve bu önerme yanlıştır. "23 Nisan, Ulusal Egemenlik ve Çocuk Bayramı’dır." önermesi ise doğru bir önermedir. Mantık kavramı insan beyninin problem çözme teknikleri ile oldukça benzerdir. İnsan beyni ilk olarak problemin kaynağı olan faktörleri tespit ettikten sonra, problemin çözümü için çözüm aşamalarını mantıksal olarak gerçekleştirir.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028700" y="1864929"/>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657740" y="3196423"/>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947095" y="3196423"/>
            <a:ext cx="7312205" cy="4633289"/>
            <a:chOff x="0" y="0"/>
            <a:chExt cx="9749607" cy="6177719"/>
          </a:xfrm>
        </p:grpSpPr>
        <p:sp>
          <p:nvSpPr>
            <p:cNvPr id="5" name="TextBox 5"/>
            <p:cNvSpPr txBox="1"/>
            <p:nvPr/>
          </p:nvSpPr>
          <p:spPr>
            <a:xfrm>
              <a:off x="0" y="85725"/>
              <a:ext cx="9749607" cy="3467735"/>
            </a:xfrm>
            <a:prstGeom prst="rect">
              <a:avLst/>
            </a:prstGeom>
          </p:spPr>
          <p:txBody>
            <a:bodyPr lIns="0" tIns="0" rIns="0" bIns="0" rtlCol="0" anchor="t">
              <a:spAutoFit/>
            </a:bodyPr>
            <a:lstStyle/>
            <a:p>
              <a:pPr>
                <a:lnSpc>
                  <a:spcPts val="6719"/>
                </a:lnSpc>
              </a:pPr>
              <a:r>
                <a:rPr lang="en-US" sz="6399">
                  <a:solidFill>
                    <a:srgbClr val="2B4B82"/>
                  </a:solidFill>
                  <a:latin typeface="Clear Sans Bold"/>
                </a:rPr>
                <a:t>İlave Etkinlik </a:t>
              </a:r>
            </a:p>
            <a:p>
              <a:pPr>
                <a:lnSpc>
                  <a:spcPts val="6719"/>
                </a:lnSpc>
              </a:pPr>
              <a:r>
                <a:rPr lang="en-US" sz="6399">
                  <a:solidFill>
                    <a:srgbClr val="F0ABC1"/>
                  </a:solidFill>
                  <a:latin typeface="Clear Sans Bold"/>
                </a:rPr>
                <a:t>Otomatik Fren Sistemi</a:t>
              </a:r>
            </a:p>
          </p:txBody>
        </p:sp>
        <p:sp>
          <p:nvSpPr>
            <p:cNvPr id="6" name="TextBox 6"/>
            <p:cNvSpPr txBox="1"/>
            <p:nvPr/>
          </p:nvSpPr>
          <p:spPr>
            <a:xfrm>
              <a:off x="0" y="4189383"/>
              <a:ext cx="9749607" cy="644737"/>
            </a:xfrm>
            <a:prstGeom prst="rect">
              <a:avLst/>
            </a:prstGeom>
          </p:spPr>
          <p:txBody>
            <a:bodyPr lIns="0" tIns="0" rIns="0" bIns="0" rtlCol="0" anchor="t">
              <a:spAutoFit/>
            </a:bodyPr>
            <a:lstStyle/>
            <a:p>
              <a:pPr>
                <a:lnSpc>
                  <a:spcPts val="4060"/>
                </a:lnSpc>
              </a:pPr>
              <a:endParaRPr/>
            </a:p>
          </p:txBody>
        </p:sp>
        <p:sp>
          <p:nvSpPr>
            <p:cNvPr id="7" name="TextBox 7"/>
            <p:cNvSpPr txBox="1"/>
            <p:nvPr/>
          </p:nvSpPr>
          <p:spPr>
            <a:xfrm>
              <a:off x="0" y="5652574"/>
              <a:ext cx="9749607" cy="525145"/>
            </a:xfrm>
            <a:prstGeom prst="rect">
              <a:avLst/>
            </a:prstGeom>
          </p:spPr>
          <p:txBody>
            <a:bodyPr lIns="0" tIns="0" rIns="0" bIns="0" rtlCol="0" anchor="t">
              <a:spAutoFit/>
            </a:bodyPr>
            <a:lstStyle/>
            <a:p>
              <a:pPr>
                <a:lnSpc>
                  <a:spcPts val="33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01321" y="4184425"/>
            <a:ext cx="12485358" cy="4029456"/>
          </a:xfrm>
          <a:custGeom>
            <a:avLst/>
            <a:gdLst/>
            <a:ahLst/>
            <a:cxnLst/>
            <a:rect l="l" t="t" r="r" b="b"/>
            <a:pathLst>
              <a:path w="12485358" h="4029456">
                <a:moveTo>
                  <a:pt x="0" y="0"/>
                </a:moveTo>
                <a:lnTo>
                  <a:pt x="12485358" y="0"/>
                </a:lnTo>
                <a:lnTo>
                  <a:pt x="12485358" y="4029455"/>
                </a:lnTo>
                <a:lnTo>
                  <a:pt x="0" y="4029455"/>
                </a:lnTo>
                <a:lnTo>
                  <a:pt x="0" y="0"/>
                </a:lnTo>
                <a:close/>
              </a:path>
            </a:pathLst>
          </a:custGeom>
          <a:blipFill>
            <a:blip r:embed="rId2"/>
            <a:stretch>
              <a:fillRect/>
            </a:stretch>
          </a:blipFill>
        </p:spPr>
      </p:sp>
      <p:sp>
        <p:nvSpPr>
          <p:cNvPr id="3" name="TextBox 3"/>
          <p:cNvSpPr txBox="1"/>
          <p:nvPr/>
        </p:nvSpPr>
        <p:spPr>
          <a:xfrm>
            <a:off x="1028700" y="981075"/>
            <a:ext cx="16230600" cy="2082165"/>
          </a:xfrm>
          <a:prstGeom prst="rect">
            <a:avLst/>
          </a:prstGeom>
        </p:spPr>
        <p:txBody>
          <a:bodyPr lIns="0" tIns="0" rIns="0" bIns="0" rtlCol="0" anchor="t">
            <a:spAutoFit/>
          </a:bodyPr>
          <a:lstStyle/>
          <a:p>
            <a:pPr>
              <a:lnSpc>
                <a:spcPts val="3359"/>
              </a:lnSpc>
            </a:pPr>
            <a:r>
              <a:rPr lang="en-US" sz="2400">
                <a:solidFill>
                  <a:srgbClr val="2B4B82"/>
                </a:solidFill>
                <a:latin typeface="Clear Sans"/>
              </a:rPr>
              <a:t>İlk olarak bulanık mantık ile otomatik fren sistemi problemini anlar. Şekil 2.13’te gösterildiği gibi otomatik fren sistemi için bulanık mantık kontrol sistemi giriş parametreleri mesafe ve hız, çıkış parametresi ise uygulanması gereken fren basınç değerlerini bulanık mantık modeli ile belirler. Bu etkinlik kapsamında problem çözümüne ilişkin bulanık mantık sistemi kodlanır (İlgili koda Github platformu Hafta2 klasörü altındaki H2_bm_fren-sistemi.py adlı dosyadan erişilebilir.).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94DDDE"/>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497866"/>
            <a:ext cx="5648429" cy="3291267"/>
            <a:chOff x="0" y="0"/>
            <a:chExt cx="7531239" cy="4388356"/>
          </a:xfrm>
        </p:grpSpPr>
        <p:sp>
          <p:nvSpPr>
            <p:cNvPr id="6" name="TextBox 6"/>
            <p:cNvSpPr txBox="1"/>
            <p:nvPr/>
          </p:nvSpPr>
          <p:spPr>
            <a:xfrm>
              <a:off x="0" y="85725"/>
              <a:ext cx="7531239" cy="3467735"/>
            </a:xfrm>
            <a:prstGeom prst="rect">
              <a:avLst/>
            </a:prstGeom>
          </p:spPr>
          <p:txBody>
            <a:bodyPr lIns="0" tIns="0" rIns="0" bIns="0" rtlCol="0" anchor="t">
              <a:spAutoFit/>
            </a:bodyPr>
            <a:lstStyle/>
            <a:p>
              <a:pPr>
                <a:lnSpc>
                  <a:spcPts val="6719"/>
                </a:lnSpc>
              </a:pPr>
              <a:r>
                <a:rPr lang="en-US" sz="6399">
                  <a:solidFill>
                    <a:srgbClr val="F0ABC1"/>
                  </a:solidFill>
                  <a:latin typeface="Clear Sans Bold"/>
                </a:rPr>
                <a:t>Otomatik Fren Sistemi</a:t>
              </a:r>
            </a:p>
            <a:p>
              <a:pPr marL="0" lvl="0" indent="0" algn="l">
                <a:lnSpc>
                  <a:spcPts val="6719"/>
                </a:lnSpc>
              </a:pPr>
              <a:r>
                <a:rPr lang="en-US" sz="6399">
                  <a:solidFill>
                    <a:srgbClr val="F7B4A7"/>
                  </a:solidFill>
                  <a:latin typeface="Clear Sans Bold"/>
                </a:rPr>
                <a:t>Python Kodları</a:t>
              </a:r>
            </a:p>
          </p:txBody>
        </p:sp>
        <p:sp>
          <p:nvSpPr>
            <p:cNvPr id="7" name="TextBox 7"/>
            <p:cNvSpPr txBox="1"/>
            <p:nvPr/>
          </p:nvSpPr>
          <p:spPr>
            <a:xfrm>
              <a:off x="0" y="3863211"/>
              <a:ext cx="7531239" cy="525145"/>
            </a:xfrm>
            <a:prstGeom prst="rect">
              <a:avLst/>
            </a:prstGeom>
          </p:spPr>
          <p:txBody>
            <a:bodyPr lIns="0" tIns="0" rIns="0" bIns="0" rtlCol="0" anchor="t">
              <a:spAutoFit/>
            </a:bodyPr>
            <a:lstStyle/>
            <a:p>
              <a:pPr marL="0" lvl="0" indent="0" algn="l">
                <a:lnSpc>
                  <a:spcPts val="3359"/>
                </a:lnSpc>
              </a:pPr>
              <a:endParaRPr/>
            </a:p>
          </p:txBody>
        </p:sp>
      </p:grpSp>
      <p:graphicFrame>
        <p:nvGraphicFramePr>
          <p:cNvPr id="8" name="Table 8"/>
          <p:cNvGraphicFramePr>
            <a:graphicFrameLocks noGrp="1"/>
          </p:cNvGraphicFramePr>
          <p:nvPr/>
        </p:nvGraphicFramePr>
        <p:xfrm>
          <a:off x="7946578" y="0"/>
          <a:ext cx="9315623" cy="10039350"/>
        </p:xfrm>
        <a:graphic>
          <a:graphicData uri="http://schemas.openxmlformats.org/drawingml/2006/table">
            <a:tbl>
              <a:tblPr/>
              <a:tblGrid>
                <a:gridCol w="9315623">
                  <a:extLst>
                    <a:ext uri="{9D8B030D-6E8A-4147-A177-3AD203B41FA5}">
                      <a16:colId xmlns:a16="http://schemas.microsoft.com/office/drawing/2014/main" val="20000"/>
                    </a:ext>
                  </a:extLst>
                </a:gridCol>
              </a:tblGrid>
              <a:tr h="10039350">
                <a:tc>
                  <a:txBody>
                    <a:bodyPr/>
                    <a:lstStyle/>
                    <a:p>
                      <a:pPr algn="l">
                        <a:lnSpc>
                          <a:spcPts val="2940"/>
                        </a:lnSpc>
                        <a:defRPr/>
                      </a:pPr>
                      <a:r>
                        <a:rPr lang="en-US" sz="2100">
                          <a:solidFill>
                            <a:srgbClr val="2B4B82"/>
                          </a:solidFill>
                          <a:latin typeface="Clear Sans"/>
                        </a:rPr>
                        <a:t>import numpy as mat </a:t>
                      </a:r>
                      <a:endParaRPr lang="en-US" sz="1100"/>
                    </a:p>
                    <a:p>
                      <a:pPr>
                        <a:lnSpc>
                          <a:spcPts val="2940"/>
                        </a:lnSpc>
                      </a:pPr>
                      <a:r>
                        <a:rPr lang="en-US" sz="2100">
                          <a:solidFill>
                            <a:srgbClr val="2B4B82"/>
                          </a:solidFill>
                          <a:latin typeface="Clear Sans"/>
                        </a:rPr>
                        <a:t>import skfuzzy as mantik </a:t>
                      </a:r>
                    </a:p>
                    <a:p>
                      <a:pPr>
                        <a:lnSpc>
                          <a:spcPts val="2940"/>
                        </a:lnSpc>
                      </a:pPr>
                      <a:r>
                        <a:rPr lang="en-US" sz="2100">
                          <a:solidFill>
                            <a:srgbClr val="2B4B82"/>
                          </a:solidFill>
                          <a:latin typeface="Clear Sans"/>
                        </a:rPr>
                        <a:t>from skfuzzy import control as kontrol </a:t>
                      </a:r>
                    </a:p>
                    <a:p>
                      <a:pPr>
                        <a:lnSpc>
                          <a:spcPts val="2940"/>
                        </a:lnSpc>
                      </a:pPr>
                      <a:endParaRPr lang="en-US" sz="2100">
                        <a:solidFill>
                          <a:srgbClr val="2B4B82"/>
                        </a:solidFill>
                        <a:latin typeface="Clear Sans"/>
                      </a:endParaRPr>
                    </a:p>
                    <a:p>
                      <a:pPr>
                        <a:lnSpc>
                          <a:spcPts val="2940"/>
                        </a:lnSpc>
                      </a:pPr>
                      <a:r>
                        <a:rPr lang="en-US" sz="2100">
                          <a:solidFill>
                            <a:srgbClr val="2B4B82"/>
                          </a:solidFill>
                          <a:latin typeface="Clear Sans"/>
                        </a:rPr>
                        <a:t>mesafe = kontrol.Antecedent(mat.arange(0, 50, 1), 'mesafe') </a:t>
                      </a:r>
                    </a:p>
                    <a:p>
                      <a:pPr>
                        <a:lnSpc>
                          <a:spcPts val="2940"/>
                        </a:lnSpc>
                      </a:pPr>
                      <a:r>
                        <a:rPr lang="en-US" sz="2100">
                          <a:solidFill>
                            <a:srgbClr val="2B4B82"/>
                          </a:solidFill>
                          <a:latin typeface="Clear Sans"/>
                        </a:rPr>
                        <a:t>hiz = kontrol.Antecedent( mat.arange(0, 100, 1), 'hiz') </a:t>
                      </a:r>
                    </a:p>
                    <a:p>
                      <a:pPr>
                        <a:lnSpc>
                          <a:spcPts val="2940"/>
                        </a:lnSpc>
                      </a:pPr>
                      <a:r>
                        <a:rPr lang="en-US" sz="2100">
                          <a:solidFill>
                            <a:srgbClr val="2B4B82"/>
                          </a:solidFill>
                          <a:latin typeface="Clear Sans"/>
                        </a:rPr>
                        <a:t>fren_basinci = kontrol.Consequent(mat.arange(0, 100, 1),'fren_basinci') </a:t>
                      </a:r>
                    </a:p>
                    <a:p>
                      <a:pPr>
                        <a:lnSpc>
                          <a:spcPts val="2940"/>
                        </a:lnSpc>
                      </a:pPr>
                      <a:endParaRPr lang="en-US" sz="2100">
                        <a:solidFill>
                          <a:srgbClr val="2B4B82"/>
                        </a:solidFill>
                        <a:latin typeface="Clear Sans"/>
                      </a:endParaRPr>
                    </a:p>
                    <a:p>
                      <a:pPr>
                        <a:lnSpc>
                          <a:spcPts val="2940"/>
                        </a:lnSpc>
                      </a:pPr>
                      <a:r>
                        <a:rPr lang="en-US" sz="2100">
                          <a:solidFill>
                            <a:srgbClr val="2B4B82"/>
                          </a:solidFill>
                          <a:latin typeface="Clear Sans"/>
                        </a:rPr>
                        <a:t>mesafe['çok yakın'] = mantik.trimf(mesafe.universe, [0, 0, 10]) mesafe['yakın'] = mantik.trimf(mesafe.universe, [5, 15, 25]) mesafe['uzak'] = mantik.trimf(mesafe.universe, [20, 30, 40]) mesafe['çok uzak'] = mantik.trimf(mesafe.universe, [35, 50, 50]) </a:t>
                      </a:r>
                    </a:p>
                    <a:p>
                      <a:pPr>
                        <a:lnSpc>
                          <a:spcPts val="2940"/>
                        </a:lnSpc>
                      </a:pPr>
                      <a:endParaRPr lang="en-US" sz="2100">
                        <a:solidFill>
                          <a:srgbClr val="2B4B82"/>
                        </a:solidFill>
                        <a:latin typeface="Clear Sans"/>
                      </a:endParaRPr>
                    </a:p>
                    <a:p>
                      <a:pPr>
                        <a:lnSpc>
                          <a:spcPts val="2940"/>
                        </a:lnSpc>
                      </a:pPr>
                      <a:r>
                        <a:rPr lang="en-US" sz="2100">
                          <a:solidFill>
                            <a:srgbClr val="2B4B82"/>
                          </a:solidFill>
                          <a:latin typeface="Clear Sans"/>
                        </a:rPr>
                        <a:t>hiz['çok yavaş'] = mantik.trapmf(hiz.universe, [0, 0, 20, 30]) hiz['yavaş'] = mantik.trapmf(hiz.universe, [20, 30, 45, 55]) hiz['hızlı'] = mantik.trapmf(hiz.universe, [45, 55, 70, 80]) hiz['çok hızlı'] = mantik.trapmf(hiz.universe, [70, 80, 100,100]) </a:t>
                      </a:r>
                    </a:p>
                    <a:p>
                      <a:pPr>
                        <a:lnSpc>
                          <a:spcPts val="2940"/>
                        </a:lnSpc>
                      </a:pPr>
                      <a:endParaRPr lang="en-US" sz="2100">
                        <a:solidFill>
                          <a:srgbClr val="2B4B82"/>
                        </a:solidFill>
                        <a:latin typeface="Clear Sans"/>
                      </a:endParaRPr>
                    </a:p>
                    <a:p>
                      <a:pPr>
                        <a:lnSpc>
                          <a:spcPts val="2940"/>
                        </a:lnSpc>
                      </a:pPr>
                      <a:r>
                        <a:rPr lang="en-US" sz="2100">
                          <a:solidFill>
                            <a:srgbClr val="2B4B82"/>
                          </a:solidFill>
                          <a:latin typeface="Clear Sans"/>
                        </a:rPr>
                        <a:t>fren_basinci['çok düşük'] = mantik.trimf(fren_basinci.universe, [0, 20, 40]) </a:t>
                      </a:r>
                    </a:p>
                    <a:p>
                      <a:pPr>
                        <a:lnSpc>
                          <a:spcPts val="2940"/>
                        </a:lnSpc>
                      </a:pPr>
                      <a:r>
                        <a:rPr lang="en-US" sz="2100">
                          <a:solidFill>
                            <a:srgbClr val="2B4B82"/>
                          </a:solidFill>
                          <a:latin typeface="Clear Sans"/>
                        </a:rPr>
                        <a:t>fren_basinci['düşük'] = mantik.trimf(fren_basinci.universe, [20, 40, 60]) </a:t>
                      </a:r>
                    </a:p>
                    <a:p>
                      <a:pPr>
                        <a:lnSpc>
                          <a:spcPts val="2940"/>
                        </a:lnSpc>
                      </a:pPr>
                      <a:r>
                        <a:rPr lang="en-US" sz="2100">
                          <a:solidFill>
                            <a:srgbClr val="2B4B82"/>
                          </a:solidFill>
                          <a:latin typeface="Clear Sans"/>
                        </a:rPr>
                        <a:t>fren_basinci['yüksek'] = mantik.trimf(fren_basinci.universe, [40, 60, 80]) </a:t>
                      </a:r>
                    </a:p>
                    <a:p>
                      <a:pPr>
                        <a:lnSpc>
                          <a:spcPts val="2940"/>
                        </a:lnSpc>
                      </a:pPr>
                      <a:r>
                        <a:rPr lang="en-US" sz="2100">
                          <a:solidFill>
                            <a:srgbClr val="2B4B82"/>
                          </a:solidFill>
                          <a:latin typeface="Clear Sans"/>
                        </a:rPr>
                        <a:t>fren_basinci['çok yüksek'] = mantik.trimf(fren_basinci.universe, [60, 100, 100])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94DDDE"/>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497866"/>
            <a:ext cx="5648429" cy="3291267"/>
            <a:chOff x="0" y="0"/>
            <a:chExt cx="7531239" cy="4388356"/>
          </a:xfrm>
        </p:grpSpPr>
        <p:sp>
          <p:nvSpPr>
            <p:cNvPr id="6" name="TextBox 6"/>
            <p:cNvSpPr txBox="1"/>
            <p:nvPr/>
          </p:nvSpPr>
          <p:spPr>
            <a:xfrm>
              <a:off x="0" y="85725"/>
              <a:ext cx="7531239" cy="3467735"/>
            </a:xfrm>
            <a:prstGeom prst="rect">
              <a:avLst/>
            </a:prstGeom>
          </p:spPr>
          <p:txBody>
            <a:bodyPr lIns="0" tIns="0" rIns="0" bIns="0" rtlCol="0" anchor="t">
              <a:spAutoFit/>
            </a:bodyPr>
            <a:lstStyle/>
            <a:p>
              <a:pPr>
                <a:lnSpc>
                  <a:spcPts val="6719"/>
                </a:lnSpc>
              </a:pPr>
              <a:r>
                <a:rPr lang="en-US" sz="6399">
                  <a:solidFill>
                    <a:srgbClr val="F0ABC1"/>
                  </a:solidFill>
                  <a:latin typeface="Clear Sans Bold"/>
                </a:rPr>
                <a:t>Otomatik Fren Sistemi</a:t>
              </a:r>
            </a:p>
            <a:p>
              <a:pPr marL="0" lvl="0" indent="0" algn="l">
                <a:lnSpc>
                  <a:spcPts val="6719"/>
                </a:lnSpc>
              </a:pPr>
              <a:r>
                <a:rPr lang="en-US" sz="6399">
                  <a:solidFill>
                    <a:srgbClr val="F7B4A7"/>
                  </a:solidFill>
                  <a:latin typeface="Clear Sans Bold"/>
                </a:rPr>
                <a:t>Python Kodları</a:t>
              </a:r>
            </a:p>
          </p:txBody>
        </p:sp>
        <p:sp>
          <p:nvSpPr>
            <p:cNvPr id="7" name="TextBox 7"/>
            <p:cNvSpPr txBox="1"/>
            <p:nvPr/>
          </p:nvSpPr>
          <p:spPr>
            <a:xfrm>
              <a:off x="0" y="3863211"/>
              <a:ext cx="7531239" cy="525145"/>
            </a:xfrm>
            <a:prstGeom prst="rect">
              <a:avLst/>
            </a:prstGeom>
          </p:spPr>
          <p:txBody>
            <a:bodyPr lIns="0" tIns="0" rIns="0" bIns="0" rtlCol="0" anchor="t">
              <a:spAutoFit/>
            </a:bodyPr>
            <a:lstStyle/>
            <a:p>
              <a:pPr marL="0" lvl="0" indent="0" algn="l">
                <a:lnSpc>
                  <a:spcPts val="3359"/>
                </a:lnSpc>
              </a:pPr>
              <a:endParaRPr/>
            </a:p>
          </p:txBody>
        </p:sp>
      </p:grpSp>
      <p:graphicFrame>
        <p:nvGraphicFramePr>
          <p:cNvPr id="8" name="Table 8"/>
          <p:cNvGraphicFramePr>
            <a:graphicFrameLocks noGrp="1"/>
          </p:cNvGraphicFramePr>
          <p:nvPr/>
        </p:nvGraphicFramePr>
        <p:xfrm>
          <a:off x="7946578" y="0"/>
          <a:ext cx="9315623" cy="10039350"/>
        </p:xfrm>
        <a:graphic>
          <a:graphicData uri="http://schemas.openxmlformats.org/drawingml/2006/table">
            <a:tbl>
              <a:tblPr/>
              <a:tblGrid>
                <a:gridCol w="9315623">
                  <a:extLst>
                    <a:ext uri="{9D8B030D-6E8A-4147-A177-3AD203B41FA5}">
                      <a16:colId xmlns:a16="http://schemas.microsoft.com/office/drawing/2014/main" val="20000"/>
                    </a:ext>
                  </a:extLst>
                </a:gridCol>
              </a:tblGrid>
              <a:tr h="10039350">
                <a:tc>
                  <a:txBody>
                    <a:bodyPr/>
                    <a:lstStyle/>
                    <a:p>
                      <a:pPr algn="l">
                        <a:lnSpc>
                          <a:spcPts val="2940"/>
                        </a:lnSpc>
                        <a:defRPr/>
                      </a:pPr>
                      <a:r>
                        <a:rPr lang="en-US" sz="2100">
                          <a:solidFill>
                            <a:srgbClr val="2B4B82"/>
                          </a:solidFill>
                          <a:latin typeface="Clear Sans"/>
                        </a:rPr>
                        <a:t>kural1 = kontrol.Rule(mesafe['çok yakın'] &amp; hiz['çok yavaş'] , fren_basinci['çok yüksek']) </a:t>
                      </a:r>
                      <a:endParaRPr lang="en-US" sz="1100"/>
                    </a:p>
                    <a:p>
                      <a:pPr>
                        <a:lnSpc>
                          <a:spcPts val="2940"/>
                        </a:lnSpc>
                      </a:pPr>
                      <a:r>
                        <a:rPr lang="en-US" sz="2100">
                          <a:solidFill>
                            <a:srgbClr val="2B4B82"/>
                          </a:solidFill>
                          <a:latin typeface="Clear Sans"/>
                        </a:rPr>
                        <a:t>kural2 = kontrol.Rule(mesafe['yakın'] &amp; hiz['çok yavaş'] , fren_basinci['çok düşük']) </a:t>
                      </a:r>
                    </a:p>
                    <a:p>
                      <a:pPr>
                        <a:lnSpc>
                          <a:spcPts val="2940"/>
                        </a:lnSpc>
                      </a:pPr>
                      <a:r>
                        <a:rPr lang="en-US" sz="2100">
                          <a:solidFill>
                            <a:srgbClr val="2B4B82"/>
                          </a:solidFill>
                          <a:latin typeface="Clear Sans"/>
                        </a:rPr>
                        <a:t>kural3 = kontrol.Rule(mesafe['çok yakın'] &amp; hiz['yavaş'] , fren_basinci['çok yüksek']) </a:t>
                      </a:r>
                    </a:p>
                    <a:p>
                      <a:pPr>
                        <a:lnSpc>
                          <a:spcPts val="2940"/>
                        </a:lnSpc>
                      </a:pPr>
                      <a:r>
                        <a:rPr lang="en-US" sz="2100">
                          <a:solidFill>
                            <a:srgbClr val="2B4B82"/>
                          </a:solidFill>
                          <a:latin typeface="Clear Sans"/>
                        </a:rPr>
                        <a:t>kural4 = kontrol.Rule(mesafe['yakın'] &amp; hiz['yavaş'] , fren_basinci['düşük']) </a:t>
                      </a:r>
                    </a:p>
                    <a:p>
                      <a:pPr>
                        <a:lnSpc>
                          <a:spcPts val="2940"/>
                        </a:lnSpc>
                      </a:pPr>
                      <a:r>
                        <a:rPr lang="en-US" sz="2100">
                          <a:solidFill>
                            <a:srgbClr val="2B4B82"/>
                          </a:solidFill>
                          <a:latin typeface="Clear Sans"/>
                        </a:rPr>
                        <a:t>kural5 = kontrol.Rule(mesafe['uzak'] &amp; hiz['yavaş'] , fren_basinci['çok düşük']) </a:t>
                      </a:r>
                    </a:p>
                    <a:p>
                      <a:pPr>
                        <a:lnSpc>
                          <a:spcPts val="2940"/>
                        </a:lnSpc>
                      </a:pPr>
                      <a:r>
                        <a:rPr lang="en-US" sz="2100">
                          <a:solidFill>
                            <a:srgbClr val="2B4B82"/>
                          </a:solidFill>
                          <a:latin typeface="Clear Sans"/>
                        </a:rPr>
                        <a:t>kural6 = kontrol.Rule(mesafe['çok yakın'] &amp; hiz['hızlı'] , fren_basinci['çok yüksek']) </a:t>
                      </a:r>
                    </a:p>
                    <a:p>
                      <a:pPr>
                        <a:lnSpc>
                          <a:spcPts val="2940"/>
                        </a:lnSpc>
                      </a:pPr>
                      <a:r>
                        <a:rPr lang="en-US" sz="2100">
                          <a:solidFill>
                            <a:srgbClr val="2B4B82"/>
                          </a:solidFill>
                          <a:latin typeface="Clear Sans"/>
                        </a:rPr>
                        <a:t>kural7 = kontrol.Rule(mesafe['yakın'] &amp; hiz['hızlı'] , fren_basinci['düşük']) kural8 = kontrol.Rule(mesafe['uzak'] &amp; hiz['hızlı'] , fren_basinci['çok düşük']) </a:t>
                      </a:r>
                    </a:p>
                    <a:p>
                      <a:pPr>
                        <a:lnSpc>
                          <a:spcPts val="2940"/>
                        </a:lnSpc>
                      </a:pPr>
                      <a:r>
                        <a:rPr lang="en-US" sz="2100">
                          <a:solidFill>
                            <a:srgbClr val="2B4B82"/>
                          </a:solidFill>
                          <a:latin typeface="Clear Sans"/>
                        </a:rPr>
                        <a:t>kural9 = kontrol.Rule(mesafe['çok yakın'] &amp; hiz['çok hızlı'] , fren_basinci['çok yüksek']) </a:t>
                      </a:r>
                    </a:p>
                    <a:p>
                      <a:pPr>
                        <a:lnSpc>
                          <a:spcPts val="2940"/>
                        </a:lnSpc>
                      </a:pPr>
                      <a:r>
                        <a:rPr lang="en-US" sz="2100">
                          <a:solidFill>
                            <a:srgbClr val="2B4B82"/>
                          </a:solidFill>
                          <a:latin typeface="Clear Sans"/>
                        </a:rPr>
                        <a:t>kural10 = kontrol.Rule(mesafe['yakın'] &amp; hiz['çok hızlı'] , fren_basinci['yüksek']) </a:t>
                      </a:r>
                    </a:p>
                    <a:p>
                      <a:pPr>
                        <a:lnSpc>
                          <a:spcPts val="2940"/>
                        </a:lnSpc>
                      </a:pPr>
                      <a:r>
                        <a:rPr lang="en-US" sz="2100">
                          <a:solidFill>
                            <a:srgbClr val="2B4B82"/>
                          </a:solidFill>
                          <a:latin typeface="Clear Sans"/>
                        </a:rPr>
                        <a:t>kural11 = kontrol.Rule(mesafe['uzak'] &amp; hiz['çok hızlı'] , fren_basinci['düşük']) </a:t>
                      </a:r>
                    </a:p>
                    <a:p>
                      <a:pPr>
                        <a:lnSpc>
                          <a:spcPts val="2940"/>
                        </a:lnSpc>
                      </a:pPr>
                      <a:r>
                        <a:rPr lang="en-US" sz="2100">
                          <a:solidFill>
                            <a:srgbClr val="2B4B82"/>
                          </a:solidFill>
                          <a:latin typeface="Clear Sans"/>
                        </a:rPr>
                        <a:t>kural12 = kontrol.Rule(mesafe['çok uzak'] &amp; hiz['çok hızlı'] , fren_basinci['çok düşük'])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94DDDE"/>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497866"/>
            <a:ext cx="5648429" cy="3291267"/>
            <a:chOff x="0" y="0"/>
            <a:chExt cx="7531239" cy="4388356"/>
          </a:xfrm>
        </p:grpSpPr>
        <p:sp>
          <p:nvSpPr>
            <p:cNvPr id="6" name="TextBox 6"/>
            <p:cNvSpPr txBox="1"/>
            <p:nvPr/>
          </p:nvSpPr>
          <p:spPr>
            <a:xfrm>
              <a:off x="0" y="85725"/>
              <a:ext cx="7531239" cy="3467735"/>
            </a:xfrm>
            <a:prstGeom prst="rect">
              <a:avLst/>
            </a:prstGeom>
          </p:spPr>
          <p:txBody>
            <a:bodyPr lIns="0" tIns="0" rIns="0" bIns="0" rtlCol="0" anchor="t">
              <a:spAutoFit/>
            </a:bodyPr>
            <a:lstStyle/>
            <a:p>
              <a:pPr>
                <a:lnSpc>
                  <a:spcPts val="6719"/>
                </a:lnSpc>
              </a:pPr>
              <a:r>
                <a:rPr lang="en-US" sz="6399">
                  <a:solidFill>
                    <a:srgbClr val="F0ABC1"/>
                  </a:solidFill>
                  <a:latin typeface="Clear Sans Bold"/>
                </a:rPr>
                <a:t>Otomatik Fren Sistemi</a:t>
              </a:r>
            </a:p>
            <a:p>
              <a:pPr marL="0" lvl="0" indent="0" algn="l">
                <a:lnSpc>
                  <a:spcPts val="6719"/>
                </a:lnSpc>
              </a:pPr>
              <a:r>
                <a:rPr lang="en-US" sz="6399">
                  <a:solidFill>
                    <a:srgbClr val="F7B4A7"/>
                  </a:solidFill>
                  <a:latin typeface="Clear Sans Bold"/>
                </a:rPr>
                <a:t>Python Kodları</a:t>
              </a:r>
            </a:p>
          </p:txBody>
        </p:sp>
        <p:sp>
          <p:nvSpPr>
            <p:cNvPr id="7" name="TextBox 7"/>
            <p:cNvSpPr txBox="1"/>
            <p:nvPr/>
          </p:nvSpPr>
          <p:spPr>
            <a:xfrm>
              <a:off x="0" y="3863211"/>
              <a:ext cx="7531239" cy="525145"/>
            </a:xfrm>
            <a:prstGeom prst="rect">
              <a:avLst/>
            </a:prstGeom>
          </p:spPr>
          <p:txBody>
            <a:bodyPr lIns="0" tIns="0" rIns="0" bIns="0" rtlCol="0" anchor="t">
              <a:spAutoFit/>
            </a:bodyPr>
            <a:lstStyle/>
            <a:p>
              <a:pPr marL="0" lvl="0" indent="0" algn="l">
                <a:lnSpc>
                  <a:spcPts val="3359"/>
                </a:lnSpc>
              </a:pPr>
              <a:endParaRPr/>
            </a:p>
          </p:txBody>
        </p:sp>
      </p:grpSp>
      <p:graphicFrame>
        <p:nvGraphicFramePr>
          <p:cNvPr id="8" name="Table 8"/>
          <p:cNvGraphicFramePr>
            <a:graphicFrameLocks noGrp="1"/>
          </p:cNvGraphicFramePr>
          <p:nvPr/>
        </p:nvGraphicFramePr>
        <p:xfrm>
          <a:off x="7946578" y="0"/>
          <a:ext cx="9315623" cy="10039350"/>
        </p:xfrm>
        <a:graphic>
          <a:graphicData uri="http://schemas.openxmlformats.org/drawingml/2006/table">
            <a:tbl>
              <a:tblPr/>
              <a:tblGrid>
                <a:gridCol w="9315623">
                  <a:extLst>
                    <a:ext uri="{9D8B030D-6E8A-4147-A177-3AD203B41FA5}">
                      <a16:colId xmlns:a16="http://schemas.microsoft.com/office/drawing/2014/main" val="20000"/>
                    </a:ext>
                  </a:extLst>
                </a:gridCol>
              </a:tblGrid>
              <a:tr h="10039350">
                <a:tc>
                  <a:txBody>
                    <a:bodyPr/>
                    <a:lstStyle/>
                    <a:p>
                      <a:pPr algn="l">
                        <a:lnSpc>
                          <a:spcPts val="3359"/>
                        </a:lnSpc>
                        <a:defRPr/>
                      </a:pPr>
                      <a:r>
                        <a:rPr lang="en-US" sz="2400">
                          <a:solidFill>
                            <a:srgbClr val="2B4B82"/>
                          </a:solidFill>
                          <a:latin typeface="Clear Sans"/>
                        </a:rPr>
                        <a:t>fren_kontrol = kontrol.ControlSystem([kural1, kural2, kural3, kural4, kural5,kural6, kural7, kural8, kural9, kural10, kural11, kural12]) </a:t>
                      </a:r>
                      <a:endParaRPr lang="en-US" sz="1100"/>
                    </a:p>
                    <a:p>
                      <a:pPr>
                        <a:lnSpc>
                          <a:spcPts val="3359"/>
                        </a:lnSpc>
                      </a:pPr>
                      <a:r>
                        <a:rPr lang="en-US" sz="2400">
                          <a:solidFill>
                            <a:srgbClr val="2B4B82"/>
                          </a:solidFill>
                          <a:latin typeface="Clear Sans"/>
                        </a:rPr>
                        <a:t>frenleme = kontrol.ControlSystemSimulation(fren_kontrol) </a:t>
                      </a:r>
                    </a:p>
                    <a:p>
                      <a:pPr>
                        <a:lnSpc>
                          <a:spcPts val="3359"/>
                        </a:lnSpc>
                      </a:pPr>
                      <a:endParaRPr lang="en-US" sz="2400">
                        <a:solidFill>
                          <a:srgbClr val="2B4B82"/>
                        </a:solidFill>
                        <a:latin typeface="Clear Sans"/>
                      </a:endParaRPr>
                    </a:p>
                    <a:p>
                      <a:pPr>
                        <a:lnSpc>
                          <a:spcPts val="3359"/>
                        </a:lnSpc>
                      </a:pPr>
                      <a:r>
                        <a:rPr lang="en-US" sz="2400">
                          <a:solidFill>
                            <a:srgbClr val="2B4B82"/>
                          </a:solidFill>
                          <a:latin typeface="Clear Sans"/>
                        </a:rPr>
                        <a:t>v = int(input("Hızı gir (0-100 km/h) : ")) </a:t>
                      </a:r>
                    </a:p>
                    <a:p>
                      <a:pPr>
                        <a:lnSpc>
                          <a:spcPts val="3359"/>
                        </a:lnSpc>
                      </a:pPr>
                      <a:r>
                        <a:rPr lang="en-US" sz="2400">
                          <a:solidFill>
                            <a:srgbClr val="2B4B82"/>
                          </a:solidFill>
                          <a:latin typeface="Clear Sans"/>
                        </a:rPr>
                        <a:t>s = int(input("mesafeyi gir (m) : ")) </a:t>
                      </a:r>
                    </a:p>
                    <a:p>
                      <a:pPr>
                        <a:lnSpc>
                          <a:spcPts val="3359"/>
                        </a:lnSpc>
                      </a:pPr>
                      <a:endParaRPr lang="en-US" sz="2400">
                        <a:solidFill>
                          <a:srgbClr val="2B4B82"/>
                        </a:solidFill>
                        <a:latin typeface="Clear Sans"/>
                      </a:endParaRPr>
                    </a:p>
                    <a:p>
                      <a:pPr>
                        <a:lnSpc>
                          <a:spcPts val="3359"/>
                        </a:lnSpc>
                      </a:pPr>
                      <a:r>
                        <a:rPr lang="en-US" sz="2400">
                          <a:solidFill>
                            <a:srgbClr val="2B4B82"/>
                          </a:solidFill>
                          <a:latin typeface="Clear Sans"/>
                        </a:rPr>
                        <a:t>if (v/2 &lt;= s): </a:t>
                      </a:r>
                    </a:p>
                    <a:p>
                      <a:pPr>
                        <a:lnSpc>
                          <a:spcPts val="3359"/>
                        </a:lnSpc>
                      </a:pPr>
                      <a:r>
                        <a:rPr lang="en-US" sz="2400">
                          <a:solidFill>
                            <a:srgbClr val="2B4B82"/>
                          </a:solidFill>
                          <a:latin typeface="Clear Sans"/>
                        </a:rPr>
                        <a:t>    print ("fren basılması gerek yoktur") </a:t>
                      </a:r>
                    </a:p>
                    <a:p>
                      <a:pPr>
                        <a:lnSpc>
                          <a:spcPts val="3359"/>
                        </a:lnSpc>
                      </a:pPr>
                      <a:r>
                        <a:rPr lang="en-US" sz="2400">
                          <a:solidFill>
                            <a:srgbClr val="2B4B82"/>
                          </a:solidFill>
                          <a:latin typeface="Clear Sans"/>
                        </a:rPr>
                        <a:t>else: </a:t>
                      </a:r>
                    </a:p>
                    <a:p>
                      <a:pPr>
                        <a:lnSpc>
                          <a:spcPts val="3359"/>
                        </a:lnSpc>
                      </a:pPr>
                      <a:r>
                        <a:rPr lang="en-US" sz="2400">
                          <a:solidFill>
                            <a:srgbClr val="2B4B82"/>
                          </a:solidFill>
                          <a:latin typeface="Clear Sans"/>
                        </a:rPr>
                        <a:t>    frenleme.input['hiz'] = v </a:t>
                      </a:r>
                    </a:p>
                    <a:p>
                      <a:pPr>
                        <a:lnSpc>
                          <a:spcPts val="3359"/>
                        </a:lnSpc>
                      </a:pPr>
                      <a:r>
                        <a:rPr lang="en-US" sz="2400">
                          <a:solidFill>
                            <a:srgbClr val="2B4B82"/>
                          </a:solidFill>
                          <a:latin typeface="Clear Sans"/>
                        </a:rPr>
                        <a:t>    frenleme.input['mesafe'] = s </a:t>
                      </a:r>
                    </a:p>
                    <a:p>
                      <a:pPr>
                        <a:lnSpc>
                          <a:spcPts val="3359"/>
                        </a:lnSpc>
                      </a:pPr>
                      <a:endParaRPr lang="en-US" sz="2400">
                        <a:solidFill>
                          <a:srgbClr val="2B4B82"/>
                        </a:solidFill>
                        <a:latin typeface="Clear Sans"/>
                      </a:endParaRPr>
                    </a:p>
                    <a:p>
                      <a:pPr>
                        <a:lnSpc>
                          <a:spcPts val="3359"/>
                        </a:lnSpc>
                      </a:pPr>
                      <a:r>
                        <a:rPr lang="en-US" sz="2400">
                          <a:solidFill>
                            <a:srgbClr val="2B4B82"/>
                          </a:solidFill>
                          <a:latin typeface="Clear Sans"/>
                        </a:rPr>
                        <a:t>    frenleme.compute() </a:t>
                      </a:r>
                    </a:p>
                    <a:p>
                      <a:pPr>
                        <a:lnSpc>
                          <a:spcPts val="3359"/>
                        </a:lnSpc>
                      </a:pPr>
                      <a:r>
                        <a:rPr lang="en-US" sz="2400">
                          <a:solidFill>
                            <a:srgbClr val="2B4B82"/>
                          </a:solidFill>
                          <a:latin typeface="Clear Sans"/>
                        </a:rPr>
                        <a:t>    print ("fren basıncı (%): ", frenleme.output['fren_basinci']) </a:t>
                      </a:r>
                    </a:p>
                    <a:p>
                      <a:pPr>
                        <a:lnSpc>
                          <a:spcPts val="3359"/>
                        </a:lnSpc>
                      </a:pPr>
                      <a:r>
                        <a:rPr lang="en-US" sz="2400">
                          <a:solidFill>
                            <a:srgbClr val="2B4B82"/>
                          </a:solidFill>
                          <a:latin typeface="Clear Sans"/>
                        </a:rPr>
                        <a:t>    print ("yeni hiz değeri: ", v-(v*frenleme.output['fren_basinci']/100))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5498" y="3655460"/>
            <a:ext cx="11076651" cy="2976079"/>
          </a:xfrm>
          <a:custGeom>
            <a:avLst/>
            <a:gdLst/>
            <a:ahLst/>
            <a:cxnLst/>
            <a:rect l="l" t="t" r="r" b="b"/>
            <a:pathLst>
              <a:path w="11076651" h="2976079">
                <a:moveTo>
                  <a:pt x="0" y="0"/>
                </a:moveTo>
                <a:lnTo>
                  <a:pt x="11076651" y="0"/>
                </a:lnTo>
                <a:lnTo>
                  <a:pt x="11076651" y="2976080"/>
                </a:lnTo>
                <a:lnTo>
                  <a:pt x="0" y="2976080"/>
                </a:lnTo>
                <a:lnTo>
                  <a:pt x="0" y="0"/>
                </a:lnTo>
                <a:close/>
              </a:path>
            </a:pathLst>
          </a:custGeom>
          <a:blipFill>
            <a:blip r:embed="rId4"/>
            <a:stretch>
              <a:fillRect/>
            </a:stretch>
          </a:blipFill>
        </p:spPr>
      </p:sp>
      <p:grpSp>
        <p:nvGrpSpPr>
          <p:cNvPr id="4" name="Group 4"/>
          <p:cNvGrpSpPr/>
          <p:nvPr/>
        </p:nvGrpSpPr>
        <p:grpSpPr>
          <a:xfrm>
            <a:off x="825498" y="928960"/>
            <a:ext cx="9976404" cy="2786380"/>
            <a:chOff x="0" y="0"/>
            <a:chExt cx="13301871" cy="3715173"/>
          </a:xfrm>
        </p:grpSpPr>
        <p:sp>
          <p:nvSpPr>
            <p:cNvPr id="5" name="TextBox 5"/>
            <p:cNvSpPr txBox="1"/>
            <p:nvPr/>
          </p:nvSpPr>
          <p:spPr>
            <a:xfrm>
              <a:off x="0" y="0"/>
              <a:ext cx="13301871" cy="2184400"/>
            </a:xfrm>
            <a:prstGeom prst="rect">
              <a:avLst/>
            </a:prstGeom>
          </p:spPr>
          <p:txBody>
            <a:bodyPr lIns="0" tIns="0" rIns="0" bIns="0" rtlCol="0" anchor="t">
              <a:spAutoFit/>
            </a:bodyPr>
            <a:lstStyle/>
            <a:p>
              <a:pPr>
                <a:lnSpc>
                  <a:spcPts val="6480"/>
                </a:lnSpc>
              </a:pPr>
              <a:r>
                <a:rPr lang="en-US" sz="5400">
                  <a:solidFill>
                    <a:srgbClr val="CE8992"/>
                  </a:solidFill>
                  <a:latin typeface="Clear Sans Bold"/>
                </a:rPr>
                <a:t>Ev Aletlerinde Bulanık Mantık: Görünmeyen Akıllılık</a:t>
              </a:r>
            </a:p>
          </p:txBody>
        </p:sp>
        <p:sp>
          <p:nvSpPr>
            <p:cNvPr id="6" name="TextBox 6"/>
            <p:cNvSpPr txBox="1"/>
            <p:nvPr/>
          </p:nvSpPr>
          <p:spPr>
            <a:xfrm>
              <a:off x="0" y="3092450"/>
              <a:ext cx="13301871" cy="622723"/>
            </a:xfrm>
            <a:prstGeom prst="rect">
              <a:avLst/>
            </a:prstGeom>
          </p:spPr>
          <p:txBody>
            <a:bodyPr lIns="0" tIns="0" rIns="0" bIns="0" rtlCol="0" anchor="t">
              <a:spAutoFit/>
            </a:bodyPr>
            <a:lstStyle/>
            <a:p>
              <a:pPr>
                <a:lnSpc>
                  <a:spcPts val="391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36757"/>
            <a:ext cx="10257527" cy="0"/>
          </a:xfrm>
          <a:prstGeom prst="line">
            <a:avLst/>
          </a:prstGeom>
          <a:ln w="28575" cap="rnd">
            <a:solidFill>
              <a:srgbClr val="2B4B82"/>
            </a:solidFill>
            <a:prstDash val="solid"/>
            <a:headEnd type="none" w="sm" len="sm"/>
            <a:tailEnd type="none" w="sm" len="sm"/>
          </a:ln>
        </p:spPr>
      </p:sp>
      <p:sp>
        <p:nvSpPr>
          <p:cNvPr id="3" name="Freeform 3"/>
          <p:cNvSpPr/>
          <p:nvPr/>
        </p:nvSpPr>
        <p:spPr>
          <a:xfrm>
            <a:off x="8304024" y="3868098"/>
            <a:ext cx="2332479" cy="2349566"/>
          </a:xfrm>
          <a:custGeom>
            <a:avLst/>
            <a:gdLst/>
            <a:ahLst/>
            <a:cxnLst/>
            <a:rect l="l" t="t" r="r" b="b"/>
            <a:pathLst>
              <a:path w="2332479" h="2349566">
                <a:moveTo>
                  <a:pt x="0" y="0"/>
                </a:moveTo>
                <a:lnTo>
                  <a:pt x="2332479" y="0"/>
                </a:lnTo>
                <a:lnTo>
                  <a:pt x="2332479" y="2349566"/>
                </a:lnTo>
                <a:lnTo>
                  <a:pt x="0" y="234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11191" y="1315606"/>
            <a:ext cx="1935827" cy="1724646"/>
          </a:xfrm>
          <a:custGeom>
            <a:avLst/>
            <a:gdLst/>
            <a:ahLst/>
            <a:cxnLst/>
            <a:rect l="l" t="t" r="r" b="b"/>
            <a:pathLst>
              <a:path w="1935827" h="1724646">
                <a:moveTo>
                  <a:pt x="0" y="0"/>
                </a:moveTo>
                <a:lnTo>
                  <a:pt x="1935828" y="0"/>
                </a:lnTo>
                <a:lnTo>
                  <a:pt x="1935828" y="1724646"/>
                </a:lnTo>
                <a:lnTo>
                  <a:pt x="0" y="172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53032" y="4310816"/>
            <a:ext cx="2130348" cy="1464130"/>
          </a:xfrm>
          <a:custGeom>
            <a:avLst/>
            <a:gdLst/>
            <a:ahLst/>
            <a:cxnLst/>
            <a:rect l="l" t="t" r="r" b="b"/>
            <a:pathLst>
              <a:path w="2130348" h="1464130">
                <a:moveTo>
                  <a:pt x="0" y="0"/>
                </a:moveTo>
                <a:lnTo>
                  <a:pt x="2130348" y="0"/>
                </a:lnTo>
                <a:lnTo>
                  <a:pt x="2130348" y="1464130"/>
                </a:lnTo>
                <a:lnTo>
                  <a:pt x="0" y="1464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861603" y="3919134"/>
            <a:ext cx="2035004" cy="2247494"/>
          </a:xfrm>
          <a:custGeom>
            <a:avLst/>
            <a:gdLst/>
            <a:ahLst/>
            <a:cxnLst/>
            <a:rect l="l" t="t" r="r" b="b"/>
            <a:pathLst>
              <a:path w="2035004" h="2247494">
                <a:moveTo>
                  <a:pt x="0" y="0"/>
                </a:moveTo>
                <a:lnTo>
                  <a:pt x="2035004" y="0"/>
                </a:lnTo>
                <a:lnTo>
                  <a:pt x="2035004" y="2247494"/>
                </a:lnTo>
                <a:lnTo>
                  <a:pt x="0" y="22474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9815" y="7045510"/>
            <a:ext cx="3096780" cy="2212790"/>
          </a:xfrm>
          <a:custGeom>
            <a:avLst/>
            <a:gdLst/>
            <a:ahLst/>
            <a:cxnLst/>
            <a:rect l="l" t="t" r="r" b="b"/>
            <a:pathLst>
              <a:path w="3096780" h="2212790">
                <a:moveTo>
                  <a:pt x="0" y="0"/>
                </a:moveTo>
                <a:lnTo>
                  <a:pt x="3096781" y="0"/>
                </a:lnTo>
                <a:lnTo>
                  <a:pt x="3096781" y="2212790"/>
                </a:lnTo>
                <a:lnTo>
                  <a:pt x="0" y="22127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4802884" y="7045510"/>
            <a:ext cx="2152442" cy="2212790"/>
          </a:xfrm>
          <a:custGeom>
            <a:avLst/>
            <a:gdLst/>
            <a:ahLst/>
            <a:cxnLst/>
            <a:rect l="l" t="t" r="r" b="b"/>
            <a:pathLst>
              <a:path w="2152442" h="2212790">
                <a:moveTo>
                  <a:pt x="0" y="0"/>
                </a:moveTo>
                <a:lnTo>
                  <a:pt x="2152442" y="0"/>
                </a:lnTo>
                <a:lnTo>
                  <a:pt x="2152442" y="2212790"/>
                </a:lnTo>
                <a:lnTo>
                  <a:pt x="0" y="22127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761212" y="1028700"/>
            <a:ext cx="1913988" cy="2298458"/>
          </a:xfrm>
          <a:custGeom>
            <a:avLst/>
            <a:gdLst/>
            <a:ahLst/>
            <a:cxnLst/>
            <a:rect l="l" t="t" r="r" b="b"/>
            <a:pathLst>
              <a:path w="1913988" h="2298458">
                <a:moveTo>
                  <a:pt x="0" y="0"/>
                </a:moveTo>
                <a:lnTo>
                  <a:pt x="1913988" y="0"/>
                </a:lnTo>
                <a:lnTo>
                  <a:pt x="1913988" y="2298458"/>
                </a:lnTo>
                <a:lnTo>
                  <a:pt x="0" y="22984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8438298" y="7045510"/>
            <a:ext cx="2063930" cy="2212790"/>
          </a:xfrm>
          <a:custGeom>
            <a:avLst/>
            <a:gdLst/>
            <a:ahLst/>
            <a:cxnLst/>
            <a:rect l="l" t="t" r="r" b="b"/>
            <a:pathLst>
              <a:path w="2063930" h="2212790">
                <a:moveTo>
                  <a:pt x="0" y="0"/>
                </a:moveTo>
                <a:lnTo>
                  <a:pt x="2063930" y="0"/>
                </a:lnTo>
                <a:lnTo>
                  <a:pt x="2063930" y="2212790"/>
                </a:lnTo>
                <a:lnTo>
                  <a:pt x="0" y="221279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8939529" y="1028700"/>
            <a:ext cx="1061469" cy="2298458"/>
          </a:xfrm>
          <a:custGeom>
            <a:avLst/>
            <a:gdLst/>
            <a:ahLst/>
            <a:cxnLst/>
            <a:rect l="l" t="t" r="r" b="b"/>
            <a:pathLst>
              <a:path w="1061469" h="2298458">
                <a:moveTo>
                  <a:pt x="0" y="0"/>
                </a:moveTo>
                <a:lnTo>
                  <a:pt x="1061469" y="0"/>
                </a:lnTo>
                <a:lnTo>
                  <a:pt x="1061469" y="2298458"/>
                </a:lnTo>
                <a:lnTo>
                  <a:pt x="0" y="229845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TextBox 12"/>
          <p:cNvSpPr txBox="1"/>
          <p:nvPr/>
        </p:nvSpPr>
        <p:spPr>
          <a:xfrm>
            <a:off x="1028700" y="2138331"/>
            <a:ext cx="4880374" cy="2579370"/>
          </a:xfrm>
          <a:prstGeom prst="rect">
            <a:avLst/>
          </a:prstGeom>
        </p:spPr>
        <p:txBody>
          <a:bodyPr lIns="0" tIns="0" rIns="0" bIns="0" rtlCol="0" anchor="t">
            <a:spAutoFit/>
          </a:bodyPr>
          <a:lstStyle/>
          <a:p>
            <a:pPr marL="0" lvl="0" indent="0" algn="l">
              <a:lnSpc>
                <a:spcPts val="6719"/>
              </a:lnSpc>
            </a:pPr>
            <a:r>
              <a:rPr lang="en-US" sz="6399">
                <a:solidFill>
                  <a:srgbClr val="F0ABC1"/>
                </a:solidFill>
                <a:latin typeface="Clear Sans Bold"/>
              </a:rPr>
              <a:t>Derste Kullanılan Materyaller</a:t>
            </a:r>
          </a:p>
        </p:txBody>
      </p:sp>
      <p:sp>
        <p:nvSpPr>
          <p:cNvPr id="13" name="TextBox 13"/>
          <p:cNvSpPr txBox="1"/>
          <p:nvPr/>
        </p:nvSpPr>
        <p:spPr>
          <a:xfrm>
            <a:off x="1028700" y="4928584"/>
            <a:ext cx="4880374" cy="3305810"/>
          </a:xfrm>
          <a:prstGeom prst="rect">
            <a:avLst/>
          </a:prstGeom>
        </p:spPr>
        <p:txBody>
          <a:bodyPr lIns="0" tIns="0" rIns="0" bIns="0" rtlCol="0" anchor="t">
            <a:spAutoFit/>
          </a:bodyPr>
          <a:lstStyle/>
          <a:p>
            <a:pPr marL="604519" lvl="1" indent="-302260">
              <a:lnSpc>
                <a:spcPts val="3919"/>
              </a:lnSpc>
              <a:buFont typeface="Arial"/>
              <a:buChar char="•"/>
            </a:pPr>
            <a:r>
              <a:rPr lang="en-US" sz="2799" u="sng">
                <a:solidFill>
                  <a:srgbClr val="2B4B82"/>
                </a:solidFill>
                <a:latin typeface="Clear Sans Bold"/>
                <a:hlinkClick r:id="rId20" tooltip="https://github.com/deneyapyz/ortaokul/tree/main/Hafta2"/>
              </a:rPr>
              <a:t>Derste Yazdığımız Kodlar</a:t>
            </a:r>
          </a:p>
          <a:p>
            <a:pPr>
              <a:lnSpc>
                <a:spcPts val="3919"/>
              </a:lnSpc>
            </a:pPr>
            <a:endParaRPr lang="en-US" sz="2799" u="sng">
              <a:solidFill>
                <a:srgbClr val="2B4B82"/>
              </a:solidFill>
              <a:latin typeface="Clear Sans Bold"/>
              <a:hlinkClick r:id="rId20" tooltip="https://github.com/deneyapyz/ortaokul/tree/main/Hafta2"/>
            </a:endParaRPr>
          </a:p>
          <a:p>
            <a:pPr marL="604519" lvl="1" indent="-302260">
              <a:lnSpc>
                <a:spcPts val="3919"/>
              </a:lnSpc>
              <a:buFont typeface="Arial"/>
              <a:buChar char="•"/>
            </a:pPr>
            <a:r>
              <a:rPr lang="en-US" sz="2799" u="sng">
                <a:solidFill>
                  <a:srgbClr val="2B4B82"/>
                </a:solidFill>
                <a:latin typeface="Clear Sans Bold"/>
                <a:hlinkClick r:id="rId21" tooltip="https://drive.google.com/drive/folders/1b9_RPHWU5M7NBByP8GSV1hojnZ8M6icF"/>
              </a:rPr>
              <a:t>Python Ders Videolar</a:t>
            </a:r>
            <a:r>
              <a:rPr lang="en-US" sz="2799" u="sng">
                <a:solidFill>
                  <a:srgbClr val="2B4B82"/>
                </a:solidFill>
                <a:latin typeface="Clear Sans Bold"/>
              </a:rPr>
              <a:t>ı</a:t>
            </a:r>
          </a:p>
          <a:p>
            <a:pPr>
              <a:lnSpc>
                <a:spcPts val="3919"/>
              </a:lnSpc>
            </a:pPr>
            <a:endParaRPr lang="en-US" sz="2799" u="sng">
              <a:solidFill>
                <a:srgbClr val="2B4B82"/>
              </a:solidFill>
              <a:latin typeface="Clear Sans Bold"/>
            </a:endParaRPr>
          </a:p>
          <a:p>
            <a:pPr marL="604519" lvl="1" indent="-302260">
              <a:lnSpc>
                <a:spcPts val="3919"/>
              </a:lnSpc>
              <a:buFont typeface="Arial"/>
              <a:buChar char="•"/>
            </a:pPr>
            <a:r>
              <a:rPr lang="en-US" sz="2799" u="sng">
                <a:solidFill>
                  <a:srgbClr val="2B4B82"/>
                </a:solidFill>
                <a:latin typeface="Clear Sans Bold"/>
                <a:hlinkClick r:id="rId22" tooltip="https://www.youtube.com/watch?v=9_Cwa3xI6qg"/>
              </a:rPr>
              <a:t>Kurulum Videosu</a:t>
            </a:r>
          </a:p>
          <a:p>
            <a:pPr>
              <a:lnSpc>
                <a:spcPts val="3359"/>
              </a:lnSpc>
            </a:pPr>
            <a:endParaRPr lang="en-US" sz="2799" u="sng">
              <a:solidFill>
                <a:srgbClr val="2B4B82"/>
              </a:solidFill>
              <a:latin typeface="Clear Sans Bold"/>
              <a:hlinkClick r:id="rId22" tooltip="https://www.youtube.com/watch?v=9_Cwa3xI6qg"/>
            </a:endParaRPr>
          </a:p>
          <a:p>
            <a:pPr algn="l">
              <a:lnSpc>
                <a:spcPts val="3359"/>
              </a:lnSpc>
            </a:pPr>
            <a:endParaRPr lang="en-US" sz="2799" u="sng">
              <a:solidFill>
                <a:srgbClr val="2B4B82"/>
              </a:solidFill>
              <a:latin typeface="Clear Sans Bold"/>
              <a:hlinkClick r:id="rId22" tooltip="https://www.youtube.com/watch?v=9_Cwa3xI6qg"/>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1028700" y="2709563"/>
          <a:ext cx="16230600" cy="6752177"/>
        </p:xfrm>
        <a:graphic>
          <a:graphicData uri="http://schemas.openxmlformats.org/drawingml/2006/table">
            <a:tbl>
              <a:tblPr/>
              <a:tblGrid>
                <a:gridCol w="15676198">
                  <a:extLst>
                    <a:ext uri="{9D8B030D-6E8A-4147-A177-3AD203B41FA5}">
                      <a16:colId xmlns:a16="http://schemas.microsoft.com/office/drawing/2014/main" val="20000"/>
                    </a:ext>
                  </a:extLst>
                </a:gridCol>
                <a:gridCol w="554402">
                  <a:extLst>
                    <a:ext uri="{9D8B030D-6E8A-4147-A177-3AD203B41FA5}">
                      <a16:colId xmlns:a16="http://schemas.microsoft.com/office/drawing/2014/main" val="20001"/>
                    </a:ext>
                  </a:extLst>
                </a:gridCol>
              </a:tblGrid>
              <a:tr h="2427444">
                <a:tc>
                  <a:txBody>
                    <a:bodyPr/>
                    <a:lstStyle/>
                    <a:p>
                      <a:pPr algn="l">
                        <a:lnSpc>
                          <a:spcPts val="6600"/>
                        </a:lnSpc>
                        <a:defRPr/>
                      </a:pPr>
                      <a:r>
                        <a:rPr lang="en-US" sz="5500">
                          <a:solidFill>
                            <a:srgbClr val="2B4B82"/>
                          </a:solidFill>
                          <a:latin typeface="Clear Sans Bold"/>
                        </a:rPr>
                        <a:t>Python ile Yapay Zeka Matematiği</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6720"/>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4324733">
                <a:tc>
                  <a:txBody>
                    <a:bodyPr/>
                    <a:lstStyle/>
                    <a:p>
                      <a:pPr marL="518160" lvl="1" indent="-259080" algn="l">
                        <a:lnSpc>
                          <a:spcPts val="3359"/>
                        </a:lnSpc>
                        <a:buFont typeface="Arial"/>
                        <a:buChar char="•"/>
                        <a:defRPr/>
                      </a:pPr>
                      <a:r>
                        <a:rPr lang="en-US" sz="2400">
                          <a:solidFill>
                            <a:srgbClr val="2B4B82"/>
                          </a:solidFill>
                          <a:latin typeface="Clear Sans"/>
                        </a:rPr>
                        <a:t>Python ile yapay zekâ matematiği sayılar, matrisler, vektörler, tensörler gibi kavramları kapsar (Şekil 2.1). </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3359"/>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reeform 7"/>
          <p:cNvSpPr/>
          <p:nvPr/>
        </p:nvSpPr>
        <p:spPr>
          <a:xfrm>
            <a:off x="3532305" y="6085651"/>
            <a:ext cx="11223391" cy="3832377"/>
          </a:xfrm>
          <a:custGeom>
            <a:avLst/>
            <a:gdLst/>
            <a:ahLst/>
            <a:cxnLst/>
            <a:rect l="l" t="t" r="r" b="b"/>
            <a:pathLst>
              <a:path w="11223391" h="3832377">
                <a:moveTo>
                  <a:pt x="0" y="0"/>
                </a:moveTo>
                <a:lnTo>
                  <a:pt x="11223390" y="0"/>
                </a:lnTo>
                <a:lnTo>
                  <a:pt x="11223390" y="3832378"/>
                </a:lnTo>
                <a:lnTo>
                  <a:pt x="0" y="3832378"/>
                </a:lnTo>
                <a:lnTo>
                  <a:pt x="0" y="0"/>
                </a:lnTo>
                <a:close/>
              </a:path>
            </a:pathLst>
          </a:custGeom>
          <a:blipFill>
            <a:blip r:embed="rId10"/>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669258" y="4914900"/>
            <a:ext cx="10949483" cy="5091955"/>
          </a:xfrm>
          <a:custGeom>
            <a:avLst/>
            <a:gdLst/>
            <a:ahLst/>
            <a:cxnLst/>
            <a:rect l="l" t="t" r="r" b="b"/>
            <a:pathLst>
              <a:path w="10949483" h="5091955">
                <a:moveTo>
                  <a:pt x="0" y="0"/>
                </a:moveTo>
                <a:lnTo>
                  <a:pt x="10949484" y="0"/>
                </a:lnTo>
                <a:lnTo>
                  <a:pt x="10949484" y="5091955"/>
                </a:lnTo>
                <a:lnTo>
                  <a:pt x="0" y="5091955"/>
                </a:lnTo>
                <a:lnTo>
                  <a:pt x="0" y="0"/>
                </a:lnTo>
                <a:close/>
              </a:path>
            </a:pathLst>
          </a:custGeom>
          <a:blipFill>
            <a:blip r:embed="rId2"/>
            <a:stretch>
              <a:fillRect/>
            </a:stretch>
          </a:blipFill>
        </p:spPr>
      </p:sp>
      <p:sp>
        <p:nvSpPr>
          <p:cNvPr id="3" name="TextBox 3"/>
          <p:cNvSpPr txBox="1"/>
          <p:nvPr/>
        </p:nvSpPr>
        <p:spPr>
          <a:xfrm>
            <a:off x="1028700" y="280145"/>
            <a:ext cx="16135350" cy="883920"/>
          </a:xfrm>
          <a:prstGeom prst="rect">
            <a:avLst/>
          </a:prstGeom>
        </p:spPr>
        <p:txBody>
          <a:bodyPr lIns="0" tIns="0" rIns="0" bIns="0" rtlCol="0" anchor="t">
            <a:spAutoFit/>
          </a:bodyPr>
          <a:lstStyle/>
          <a:p>
            <a:pPr algn="ctr">
              <a:lnSpc>
                <a:spcPts val="6719"/>
              </a:lnSpc>
            </a:pPr>
            <a:r>
              <a:rPr lang="en-US" sz="6399" dirty="0" err="1">
                <a:solidFill>
                  <a:srgbClr val="2B4B82"/>
                </a:solidFill>
                <a:latin typeface="Clear Sans Bold"/>
              </a:rPr>
              <a:t>Yapay</a:t>
            </a:r>
            <a:r>
              <a:rPr lang="en-US" sz="6399" dirty="0">
                <a:solidFill>
                  <a:srgbClr val="2B4B82"/>
                </a:solidFill>
                <a:latin typeface="Clear Sans Bold"/>
              </a:rPr>
              <a:t> </a:t>
            </a:r>
            <a:r>
              <a:rPr lang="en-US" sz="6399" dirty="0" err="1">
                <a:solidFill>
                  <a:srgbClr val="2B4B82"/>
                </a:solidFill>
                <a:latin typeface="Clear Sans Bold"/>
              </a:rPr>
              <a:t>Zeka</a:t>
            </a:r>
            <a:r>
              <a:rPr lang="en-US" sz="6399" dirty="0">
                <a:solidFill>
                  <a:srgbClr val="2B4B82"/>
                </a:solidFill>
                <a:latin typeface="Clear Sans Bold"/>
              </a:rPr>
              <a:t> </a:t>
            </a:r>
            <a:r>
              <a:rPr lang="en-US" sz="6399" dirty="0" err="1">
                <a:solidFill>
                  <a:srgbClr val="2B4B82"/>
                </a:solidFill>
                <a:latin typeface="Clear Sans Bold"/>
              </a:rPr>
              <a:t>Matematiğindeki</a:t>
            </a:r>
            <a:r>
              <a:rPr lang="en-US" sz="6399" dirty="0">
                <a:solidFill>
                  <a:srgbClr val="2B4B82"/>
                </a:solidFill>
                <a:latin typeface="Clear Sans Bold"/>
              </a:rPr>
              <a:t> Veri </a:t>
            </a:r>
            <a:r>
              <a:rPr lang="en-US" sz="6399" dirty="0" err="1">
                <a:solidFill>
                  <a:srgbClr val="2B4B82"/>
                </a:solidFill>
                <a:latin typeface="Clear Sans Bold"/>
              </a:rPr>
              <a:t>Türleri</a:t>
            </a:r>
            <a:endParaRPr lang="en-US" sz="6399" dirty="0">
              <a:solidFill>
                <a:srgbClr val="2B4B82"/>
              </a:solidFill>
              <a:latin typeface="Clear Sans Bold"/>
            </a:endParaRPr>
          </a:p>
        </p:txBody>
      </p:sp>
      <p:sp>
        <p:nvSpPr>
          <p:cNvPr id="4" name="TextBox 4"/>
          <p:cNvSpPr txBox="1"/>
          <p:nvPr/>
        </p:nvSpPr>
        <p:spPr>
          <a:xfrm>
            <a:off x="1022074" y="1409700"/>
            <a:ext cx="16230600" cy="4326313"/>
          </a:xfrm>
          <a:prstGeom prst="rect">
            <a:avLst/>
          </a:prstGeom>
        </p:spPr>
        <p:txBody>
          <a:bodyPr lIns="0" tIns="0" rIns="0" bIns="0" rtlCol="0" anchor="t">
            <a:spAutoFit/>
          </a:bodyPr>
          <a:lstStyle/>
          <a:p>
            <a:pPr>
              <a:lnSpc>
                <a:spcPts val="3359"/>
              </a:lnSpc>
            </a:pPr>
            <a:r>
              <a:rPr lang="en-US" sz="2200" dirty="0" err="1">
                <a:solidFill>
                  <a:srgbClr val="2B4B82"/>
                </a:solidFill>
                <a:latin typeface="Clear Sans Medium"/>
              </a:rPr>
              <a:t>İnsanın</a:t>
            </a:r>
            <a:r>
              <a:rPr lang="en-US" sz="2200" dirty="0">
                <a:solidFill>
                  <a:srgbClr val="2B4B82"/>
                </a:solidFill>
                <a:latin typeface="Clear Sans Medium"/>
              </a:rPr>
              <a:t> </a:t>
            </a:r>
            <a:r>
              <a:rPr lang="en-US" sz="2200" dirty="0" err="1">
                <a:solidFill>
                  <a:srgbClr val="2B4B82"/>
                </a:solidFill>
                <a:latin typeface="Clear Sans Medium"/>
              </a:rPr>
              <a:t>yaşını</a:t>
            </a:r>
            <a:r>
              <a:rPr lang="en-US" sz="2200" dirty="0">
                <a:solidFill>
                  <a:srgbClr val="2B4B82"/>
                </a:solidFill>
                <a:latin typeface="Clear Sans Medium"/>
              </a:rPr>
              <a:t> </a:t>
            </a:r>
            <a:r>
              <a:rPr lang="en-US" sz="2200" dirty="0" err="1">
                <a:solidFill>
                  <a:srgbClr val="2B4B82"/>
                </a:solidFill>
                <a:latin typeface="Clear Sans Medium"/>
              </a:rPr>
              <a:t>tanımlarken</a:t>
            </a:r>
            <a:r>
              <a:rPr lang="en-US" sz="2200" dirty="0">
                <a:solidFill>
                  <a:srgbClr val="2B4B82"/>
                </a:solidFill>
                <a:latin typeface="Clear Sans Medium"/>
              </a:rPr>
              <a:t> </a:t>
            </a:r>
            <a:r>
              <a:rPr lang="en-US" sz="2200" dirty="0" err="1">
                <a:solidFill>
                  <a:srgbClr val="2B4B82"/>
                </a:solidFill>
                <a:latin typeface="Clear Sans Medium"/>
              </a:rPr>
              <a:t>kullanılan</a:t>
            </a:r>
            <a:r>
              <a:rPr lang="en-US" sz="2200" dirty="0">
                <a:solidFill>
                  <a:srgbClr val="2B4B82"/>
                </a:solidFill>
                <a:latin typeface="Clear Sans Medium"/>
              </a:rPr>
              <a:t> </a:t>
            </a:r>
            <a:r>
              <a:rPr lang="en-US" sz="2200" dirty="0" err="1">
                <a:solidFill>
                  <a:srgbClr val="2B4B82"/>
                </a:solidFill>
                <a:latin typeface="Clear Sans Medium"/>
              </a:rPr>
              <a:t>sayılar</a:t>
            </a:r>
            <a:r>
              <a:rPr lang="en-US" sz="2200" dirty="0">
                <a:solidFill>
                  <a:srgbClr val="2B4B82"/>
                </a:solidFill>
                <a:latin typeface="Clear Sans Medium"/>
              </a:rPr>
              <a:t> </a:t>
            </a:r>
            <a:r>
              <a:rPr lang="en-US" sz="2200" dirty="0" err="1">
                <a:solidFill>
                  <a:srgbClr val="2B4B82"/>
                </a:solidFill>
                <a:latin typeface="Clear Sans Medium"/>
              </a:rPr>
              <a:t>ifadesi</a:t>
            </a:r>
            <a:r>
              <a:rPr lang="en-US" sz="2200" dirty="0">
                <a:solidFill>
                  <a:srgbClr val="2B4B82"/>
                </a:solidFill>
                <a:latin typeface="Clear Sans Medium"/>
              </a:rPr>
              <a:t> </a:t>
            </a:r>
            <a:r>
              <a:rPr lang="en-US" sz="2200" dirty="0" err="1">
                <a:solidFill>
                  <a:srgbClr val="2B4B82"/>
                </a:solidFill>
                <a:latin typeface="Clear Sans Medium"/>
              </a:rPr>
              <a:t>boyutsuz</a:t>
            </a:r>
            <a:r>
              <a:rPr lang="en-US" sz="2200" dirty="0">
                <a:solidFill>
                  <a:srgbClr val="2B4B82"/>
                </a:solidFill>
                <a:latin typeface="Clear Sans Medium"/>
              </a:rPr>
              <a:t> </a:t>
            </a:r>
            <a:r>
              <a:rPr lang="en-US" sz="2200" dirty="0" err="1">
                <a:solidFill>
                  <a:srgbClr val="2B4B82"/>
                </a:solidFill>
                <a:latin typeface="Clear Sans Medium"/>
              </a:rPr>
              <a:t>olarak</a:t>
            </a:r>
            <a:r>
              <a:rPr lang="en-US" sz="2200" dirty="0">
                <a:solidFill>
                  <a:srgbClr val="2B4B82"/>
                </a:solidFill>
                <a:latin typeface="Clear Sans Medium"/>
              </a:rPr>
              <a:t> </a:t>
            </a:r>
            <a:r>
              <a:rPr lang="en-US" sz="2200" dirty="0" err="1">
                <a:solidFill>
                  <a:srgbClr val="2B4B82"/>
                </a:solidFill>
                <a:latin typeface="Clear Sans Medium"/>
              </a:rPr>
              <a:t>kullanılır</a:t>
            </a:r>
            <a:r>
              <a:rPr lang="en-US" sz="2200" dirty="0">
                <a:solidFill>
                  <a:srgbClr val="2B4B82"/>
                </a:solidFill>
                <a:latin typeface="Clear Sans Medium"/>
              </a:rPr>
              <a:t>. </a:t>
            </a:r>
            <a:r>
              <a:rPr lang="tr-TR" sz="2200" dirty="0">
                <a:solidFill>
                  <a:srgbClr val="2B4B82"/>
                </a:solidFill>
                <a:latin typeface="Clear Sans Medium"/>
              </a:rPr>
              <a:t>Sadece tek bir değeri ifade </a:t>
            </a:r>
            <a:r>
              <a:rPr lang="tr-TR" sz="2200" dirty="0" err="1">
                <a:solidFill>
                  <a:srgbClr val="2B4B82"/>
                </a:solidFill>
                <a:latin typeface="Clear Sans Medium"/>
              </a:rPr>
              <a:t>ederç</a:t>
            </a:r>
            <a:r>
              <a:rPr lang="tr-TR" sz="2200" dirty="0">
                <a:solidFill>
                  <a:srgbClr val="2B4B82"/>
                </a:solidFill>
                <a:latin typeface="Clear Sans Medium"/>
              </a:rPr>
              <a:t> </a:t>
            </a:r>
            <a:r>
              <a:rPr lang="en-US" sz="2200" dirty="0" err="1">
                <a:solidFill>
                  <a:srgbClr val="2B4B82"/>
                </a:solidFill>
                <a:latin typeface="Clear Sans Medium"/>
              </a:rPr>
              <a:t>İnsanın</a:t>
            </a:r>
            <a:r>
              <a:rPr lang="en-US" sz="2200" dirty="0">
                <a:solidFill>
                  <a:srgbClr val="2B4B82"/>
                </a:solidFill>
                <a:latin typeface="Clear Sans Medium"/>
              </a:rPr>
              <a:t> </a:t>
            </a:r>
            <a:r>
              <a:rPr lang="en-US" sz="2200" dirty="0" err="1">
                <a:solidFill>
                  <a:srgbClr val="2B4B82"/>
                </a:solidFill>
                <a:latin typeface="Clear Sans Medium"/>
              </a:rPr>
              <a:t>yaşı</a:t>
            </a:r>
            <a:r>
              <a:rPr lang="en-US" sz="2200" dirty="0">
                <a:solidFill>
                  <a:srgbClr val="2B4B82"/>
                </a:solidFill>
                <a:latin typeface="Clear Sans Medium"/>
              </a:rPr>
              <a:t> </a:t>
            </a:r>
            <a:r>
              <a:rPr lang="en-US" sz="2200" dirty="0" err="1">
                <a:solidFill>
                  <a:srgbClr val="2B4B82"/>
                </a:solidFill>
                <a:latin typeface="Clear Sans Medium"/>
              </a:rPr>
              <a:t>yerine</a:t>
            </a:r>
            <a:r>
              <a:rPr lang="en-US" sz="2200" dirty="0">
                <a:solidFill>
                  <a:srgbClr val="2B4B82"/>
                </a:solidFill>
                <a:latin typeface="Clear Sans Medium"/>
              </a:rPr>
              <a:t> </a:t>
            </a:r>
            <a:r>
              <a:rPr lang="en-US" sz="2200" dirty="0" err="1">
                <a:solidFill>
                  <a:srgbClr val="2B4B82"/>
                </a:solidFill>
                <a:latin typeface="Clear Sans Medium"/>
              </a:rPr>
              <a:t>fotoğrafı</a:t>
            </a:r>
            <a:r>
              <a:rPr lang="en-US" sz="2200" dirty="0">
                <a:solidFill>
                  <a:srgbClr val="2B4B82"/>
                </a:solidFill>
                <a:latin typeface="Clear Sans Medium"/>
              </a:rPr>
              <a:t> </a:t>
            </a:r>
            <a:r>
              <a:rPr lang="en-US" sz="2200" dirty="0" err="1">
                <a:solidFill>
                  <a:srgbClr val="2B4B82"/>
                </a:solidFill>
                <a:latin typeface="Clear Sans Medium"/>
              </a:rPr>
              <a:t>ise</a:t>
            </a:r>
            <a:r>
              <a:rPr lang="en-US" sz="2200" dirty="0">
                <a:solidFill>
                  <a:srgbClr val="2B4B82"/>
                </a:solidFill>
                <a:latin typeface="Clear Sans Medium"/>
              </a:rPr>
              <a:t> 2 </a:t>
            </a:r>
            <a:r>
              <a:rPr lang="en-US" sz="2200" dirty="0" err="1">
                <a:solidFill>
                  <a:srgbClr val="2B4B82"/>
                </a:solidFill>
                <a:latin typeface="Clear Sans Medium"/>
              </a:rPr>
              <a:t>boyutlu</a:t>
            </a:r>
            <a:r>
              <a:rPr lang="en-US" sz="2200" dirty="0">
                <a:solidFill>
                  <a:srgbClr val="2B4B82"/>
                </a:solidFill>
                <a:latin typeface="Clear Sans Medium"/>
              </a:rPr>
              <a:t> </a:t>
            </a:r>
            <a:r>
              <a:rPr lang="en-US" sz="2200" dirty="0" err="1">
                <a:solidFill>
                  <a:srgbClr val="2B4B82"/>
                </a:solidFill>
                <a:latin typeface="Clear Sans Medium"/>
              </a:rPr>
              <a:t>sayılardan</a:t>
            </a:r>
            <a:r>
              <a:rPr lang="en-US" sz="2200" dirty="0">
                <a:solidFill>
                  <a:srgbClr val="2B4B82"/>
                </a:solidFill>
                <a:latin typeface="Clear Sans Medium"/>
              </a:rPr>
              <a:t> </a:t>
            </a:r>
            <a:r>
              <a:rPr lang="en-US" sz="2200" dirty="0" err="1">
                <a:solidFill>
                  <a:srgbClr val="2B4B82"/>
                </a:solidFill>
                <a:latin typeface="Clear Sans Medium"/>
              </a:rPr>
              <a:t>oluşan</a:t>
            </a:r>
            <a:r>
              <a:rPr lang="en-US" sz="2200" dirty="0">
                <a:solidFill>
                  <a:srgbClr val="2B4B82"/>
                </a:solidFill>
                <a:latin typeface="Clear Sans Medium"/>
              </a:rPr>
              <a:t> </a:t>
            </a:r>
            <a:r>
              <a:rPr lang="en-US" sz="2200" dirty="0" err="1">
                <a:solidFill>
                  <a:srgbClr val="2B4B82"/>
                </a:solidFill>
                <a:latin typeface="Clear Sans Medium"/>
              </a:rPr>
              <a:t>matris</a:t>
            </a:r>
            <a:r>
              <a:rPr lang="en-US" sz="2200" dirty="0">
                <a:solidFill>
                  <a:srgbClr val="2B4B82"/>
                </a:solidFill>
                <a:latin typeface="Clear Sans Medium"/>
              </a:rPr>
              <a:t> </a:t>
            </a:r>
            <a:r>
              <a:rPr lang="en-US" sz="2200" dirty="0" err="1">
                <a:solidFill>
                  <a:srgbClr val="2B4B82"/>
                </a:solidFill>
                <a:latin typeface="Clear Sans Medium"/>
              </a:rPr>
              <a:t>ile</a:t>
            </a:r>
            <a:r>
              <a:rPr lang="en-US" sz="2200" dirty="0">
                <a:solidFill>
                  <a:srgbClr val="2B4B82"/>
                </a:solidFill>
                <a:latin typeface="Clear Sans Medium"/>
              </a:rPr>
              <a:t> </a:t>
            </a:r>
            <a:r>
              <a:rPr lang="en-US" sz="2200" dirty="0" err="1">
                <a:solidFill>
                  <a:srgbClr val="2B4B82"/>
                </a:solidFill>
                <a:latin typeface="Clear Sans Medium"/>
              </a:rPr>
              <a:t>ifade</a:t>
            </a:r>
            <a:r>
              <a:rPr lang="en-US" sz="2200" dirty="0">
                <a:solidFill>
                  <a:srgbClr val="2B4B82"/>
                </a:solidFill>
                <a:latin typeface="Clear Sans Medium"/>
              </a:rPr>
              <a:t> </a:t>
            </a:r>
            <a:r>
              <a:rPr lang="en-US" sz="2200" dirty="0" err="1">
                <a:solidFill>
                  <a:srgbClr val="2B4B82"/>
                </a:solidFill>
                <a:latin typeface="Clear Sans Medium"/>
              </a:rPr>
              <a:t>edilir</a:t>
            </a:r>
            <a:r>
              <a:rPr lang="en-US" sz="2200" dirty="0">
                <a:solidFill>
                  <a:srgbClr val="2B4B82"/>
                </a:solidFill>
                <a:latin typeface="Clear Sans Medium"/>
              </a:rPr>
              <a:t> (</a:t>
            </a:r>
            <a:r>
              <a:rPr lang="en-US" sz="2200" dirty="0" err="1">
                <a:solidFill>
                  <a:srgbClr val="2B4B82"/>
                </a:solidFill>
                <a:latin typeface="Clear Sans Medium"/>
              </a:rPr>
              <a:t>Şekil</a:t>
            </a:r>
            <a:r>
              <a:rPr lang="en-US" sz="2200" dirty="0">
                <a:solidFill>
                  <a:srgbClr val="2B4B82"/>
                </a:solidFill>
                <a:latin typeface="Clear Sans Medium"/>
              </a:rPr>
              <a:t> 2.2). </a:t>
            </a:r>
            <a:r>
              <a:rPr lang="en-US" sz="2200" dirty="0" err="1">
                <a:solidFill>
                  <a:srgbClr val="2B4B82"/>
                </a:solidFill>
                <a:latin typeface="Clear Sans Medium"/>
              </a:rPr>
              <a:t>Matrislerin</a:t>
            </a:r>
            <a:r>
              <a:rPr lang="en-US" sz="2200" dirty="0">
                <a:solidFill>
                  <a:srgbClr val="2B4B82"/>
                </a:solidFill>
                <a:latin typeface="Clear Sans Medium"/>
              </a:rPr>
              <a:t> </a:t>
            </a:r>
            <a:r>
              <a:rPr lang="en-US" sz="2200" dirty="0" err="1">
                <a:solidFill>
                  <a:srgbClr val="2B4B82"/>
                </a:solidFill>
                <a:latin typeface="Clear Sans Medium"/>
              </a:rPr>
              <a:t>satır</a:t>
            </a:r>
            <a:r>
              <a:rPr lang="en-US" sz="2200" dirty="0">
                <a:solidFill>
                  <a:srgbClr val="2B4B82"/>
                </a:solidFill>
                <a:latin typeface="Clear Sans Medium"/>
              </a:rPr>
              <a:t> </a:t>
            </a:r>
            <a:r>
              <a:rPr lang="en-US" sz="2200" dirty="0" err="1">
                <a:solidFill>
                  <a:srgbClr val="2B4B82"/>
                </a:solidFill>
                <a:latin typeface="Clear Sans Medium"/>
              </a:rPr>
              <a:t>ve</a:t>
            </a:r>
            <a:r>
              <a:rPr lang="en-US" sz="2200" dirty="0">
                <a:solidFill>
                  <a:srgbClr val="2B4B82"/>
                </a:solidFill>
                <a:latin typeface="Clear Sans Medium"/>
              </a:rPr>
              <a:t>/</a:t>
            </a:r>
            <a:r>
              <a:rPr lang="en-US" sz="2200" dirty="0" err="1">
                <a:solidFill>
                  <a:srgbClr val="2B4B82"/>
                </a:solidFill>
                <a:latin typeface="Clear Sans Medium"/>
              </a:rPr>
              <a:t>veya</a:t>
            </a:r>
            <a:r>
              <a:rPr lang="en-US" sz="2200" dirty="0">
                <a:solidFill>
                  <a:srgbClr val="2B4B82"/>
                </a:solidFill>
                <a:latin typeface="Clear Sans Medium"/>
              </a:rPr>
              <a:t> </a:t>
            </a:r>
            <a:r>
              <a:rPr lang="en-US" sz="2200" dirty="0" err="1">
                <a:solidFill>
                  <a:srgbClr val="2B4B82"/>
                </a:solidFill>
                <a:latin typeface="Clear Sans Medium"/>
              </a:rPr>
              <a:t>sütunlarını</a:t>
            </a:r>
            <a:r>
              <a:rPr lang="en-US" sz="2200" dirty="0">
                <a:solidFill>
                  <a:srgbClr val="2B4B82"/>
                </a:solidFill>
                <a:latin typeface="Clear Sans Medium"/>
              </a:rPr>
              <a:t> </a:t>
            </a:r>
            <a:r>
              <a:rPr lang="en-US" sz="2200" dirty="0" err="1">
                <a:solidFill>
                  <a:srgbClr val="2B4B82"/>
                </a:solidFill>
                <a:latin typeface="Clear Sans Medium"/>
              </a:rPr>
              <a:t>oluşturan</a:t>
            </a:r>
            <a:r>
              <a:rPr lang="en-US" sz="2200" dirty="0">
                <a:solidFill>
                  <a:srgbClr val="2B4B82"/>
                </a:solidFill>
                <a:latin typeface="Clear Sans Medium"/>
              </a:rPr>
              <a:t> her </a:t>
            </a:r>
            <a:r>
              <a:rPr lang="en-US" sz="2200" dirty="0" err="1">
                <a:solidFill>
                  <a:srgbClr val="2B4B82"/>
                </a:solidFill>
                <a:latin typeface="Clear Sans Medium"/>
              </a:rPr>
              <a:t>bir</a:t>
            </a:r>
            <a:r>
              <a:rPr lang="en-US" sz="2200" dirty="0">
                <a:solidFill>
                  <a:srgbClr val="2B4B82"/>
                </a:solidFill>
                <a:latin typeface="Clear Sans Medium"/>
              </a:rPr>
              <a:t> </a:t>
            </a:r>
            <a:r>
              <a:rPr lang="en-US" sz="2200" dirty="0" err="1">
                <a:solidFill>
                  <a:srgbClr val="2B4B82"/>
                </a:solidFill>
                <a:latin typeface="Clear Sans Medium"/>
              </a:rPr>
              <a:t>boyutuna</a:t>
            </a:r>
            <a:r>
              <a:rPr lang="en-US" sz="2200" dirty="0">
                <a:solidFill>
                  <a:srgbClr val="2B4B82"/>
                </a:solidFill>
                <a:latin typeface="Clear Sans Medium"/>
              </a:rPr>
              <a:t> </a:t>
            </a:r>
            <a:r>
              <a:rPr lang="en-US" sz="2200" dirty="0" err="1">
                <a:solidFill>
                  <a:srgbClr val="2B4B82"/>
                </a:solidFill>
                <a:latin typeface="Clear Sans Medium"/>
              </a:rPr>
              <a:t>vektör</a:t>
            </a:r>
            <a:r>
              <a:rPr lang="en-US" sz="2200" dirty="0">
                <a:solidFill>
                  <a:srgbClr val="2B4B82"/>
                </a:solidFill>
                <a:latin typeface="Clear Sans Medium"/>
              </a:rPr>
              <a:t> </a:t>
            </a:r>
            <a:r>
              <a:rPr lang="en-US" sz="2200" dirty="0" err="1">
                <a:solidFill>
                  <a:srgbClr val="2B4B82"/>
                </a:solidFill>
                <a:latin typeface="Clear Sans Medium"/>
              </a:rPr>
              <a:t>denir</a:t>
            </a:r>
            <a:r>
              <a:rPr lang="en-US" sz="2200" dirty="0">
                <a:solidFill>
                  <a:srgbClr val="2B4B82"/>
                </a:solidFill>
                <a:latin typeface="Clear Sans Medium"/>
              </a:rPr>
              <a:t>. </a:t>
            </a:r>
            <a:r>
              <a:rPr lang="en-US" sz="2200" dirty="0" err="1">
                <a:solidFill>
                  <a:srgbClr val="2B4B82"/>
                </a:solidFill>
                <a:latin typeface="Clear Sans Medium"/>
              </a:rPr>
              <a:t>Şekil</a:t>
            </a:r>
            <a:r>
              <a:rPr lang="en-US" sz="2200" dirty="0">
                <a:solidFill>
                  <a:srgbClr val="2B4B82"/>
                </a:solidFill>
                <a:latin typeface="Clear Sans Medium"/>
              </a:rPr>
              <a:t> 2.2’de </a:t>
            </a:r>
            <a:r>
              <a:rPr lang="en-US" sz="2200" dirty="0" err="1">
                <a:solidFill>
                  <a:srgbClr val="2B4B82"/>
                </a:solidFill>
                <a:latin typeface="Clear Sans Medium"/>
              </a:rPr>
              <a:t>gösterildiği</a:t>
            </a:r>
            <a:r>
              <a:rPr lang="en-US" sz="2200" dirty="0">
                <a:solidFill>
                  <a:srgbClr val="2B4B82"/>
                </a:solidFill>
                <a:latin typeface="Clear Sans Medium"/>
              </a:rPr>
              <a:t> </a:t>
            </a:r>
            <a:r>
              <a:rPr lang="en-US" sz="2200" dirty="0" err="1">
                <a:solidFill>
                  <a:srgbClr val="2B4B82"/>
                </a:solidFill>
                <a:latin typeface="Clear Sans Medium"/>
              </a:rPr>
              <a:t>gibi</a:t>
            </a:r>
            <a:r>
              <a:rPr lang="en-US" sz="2200" dirty="0">
                <a:solidFill>
                  <a:srgbClr val="2B4B82"/>
                </a:solidFill>
                <a:latin typeface="Clear Sans Medium"/>
              </a:rPr>
              <a:t> </a:t>
            </a:r>
            <a:r>
              <a:rPr lang="en-US" sz="2200" dirty="0" err="1">
                <a:solidFill>
                  <a:srgbClr val="2B4B82"/>
                </a:solidFill>
                <a:latin typeface="Clear Sans Medium"/>
              </a:rPr>
              <a:t>tensör</a:t>
            </a:r>
            <a:r>
              <a:rPr lang="en-US" sz="2200" dirty="0">
                <a:solidFill>
                  <a:srgbClr val="2B4B82"/>
                </a:solidFill>
                <a:latin typeface="Clear Sans Medium"/>
              </a:rPr>
              <a:t> </a:t>
            </a:r>
            <a:r>
              <a:rPr lang="en-US" sz="2200" dirty="0" err="1">
                <a:solidFill>
                  <a:srgbClr val="2B4B82"/>
                </a:solidFill>
                <a:latin typeface="Clear Sans Medium"/>
              </a:rPr>
              <a:t>kavramı</a:t>
            </a:r>
            <a:r>
              <a:rPr lang="en-US" sz="2200" dirty="0">
                <a:solidFill>
                  <a:srgbClr val="2B4B82"/>
                </a:solidFill>
                <a:latin typeface="Clear Sans Medium"/>
              </a:rPr>
              <a:t> </a:t>
            </a:r>
            <a:r>
              <a:rPr lang="en-US" sz="2200" dirty="0" err="1">
                <a:solidFill>
                  <a:srgbClr val="2B4B82"/>
                </a:solidFill>
                <a:latin typeface="Clear Sans Medium"/>
              </a:rPr>
              <a:t>ise</a:t>
            </a:r>
            <a:r>
              <a:rPr lang="en-US" sz="2200" dirty="0">
                <a:solidFill>
                  <a:srgbClr val="2B4B82"/>
                </a:solidFill>
                <a:latin typeface="Clear Sans Medium"/>
              </a:rPr>
              <a:t>, </a:t>
            </a:r>
            <a:r>
              <a:rPr lang="en-US" sz="2200" dirty="0" err="1">
                <a:solidFill>
                  <a:srgbClr val="2B4B82"/>
                </a:solidFill>
                <a:latin typeface="Clear Sans Medium"/>
              </a:rPr>
              <a:t>insanın</a:t>
            </a:r>
            <a:r>
              <a:rPr lang="en-US" sz="2200" dirty="0">
                <a:solidFill>
                  <a:srgbClr val="2B4B82"/>
                </a:solidFill>
                <a:latin typeface="Clear Sans Medium"/>
              </a:rPr>
              <a:t> </a:t>
            </a:r>
            <a:r>
              <a:rPr lang="en-US" sz="2200" dirty="0" err="1">
                <a:solidFill>
                  <a:srgbClr val="2B4B82"/>
                </a:solidFill>
                <a:latin typeface="Clear Sans Medium"/>
              </a:rPr>
              <a:t>damarındaki</a:t>
            </a:r>
            <a:r>
              <a:rPr lang="en-US" sz="2200" dirty="0">
                <a:solidFill>
                  <a:srgbClr val="2B4B82"/>
                </a:solidFill>
                <a:latin typeface="Clear Sans Medium"/>
              </a:rPr>
              <a:t> </a:t>
            </a:r>
            <a:r>
              <a:rPr lang="en-US" sz="2200" dirty="0" err="1">
                <a:solidFill>
                  <a:srgbClr val="2B4B82"/>
                </a:solidFill>
                <a:latin typeface="Clear Sans Medium"/>
              </a:rPr>
              <a:t>kanın</a:t>
            </a:r>
            <a:r>
              <a:rPr lang="en-US" sz="2200" dirty="0">
                <a:solidFill>
                  <a:srgbClr val="2B4B82"/>
                </a:solidFill>
                <a:latin typeface="Clear Sans Medium"/>
              </a:rPr>
              <a:t> </a:t>
            </a:r>
            <a:r>
              <a:rPr lang="en-US" sz="2200" dirty="0" err="1">
                <a:solidFill>
                  <a:srgbClr val="2B4B82"/>
                </a:solidFill>
                <a:latin typeface="Clear Sans Medium"/>
              </a:rPr>
              <a:t>akışı</a:t>
            </a:r>
            <a:r>
              <a:rPr lang="en-US" sz="2200" dirty="0">
                <a:solidFill>
                  <a:srgbClr val="2B4B82"/>
                </a:solidFill>
                <a:latin typeface="Clear Sans Medium"/>
              </a:rPr>
              <a:t> </a:t>
            </a:r>
            <a:r>
              <a:rPr lang="en-US" sz="2200" dirty="0" err="1">
                <a:solidFill>
                  <a:srgbClr val="2B4B82"/>
                </a:solidFill>
                <a:latin typeface="Clear Sans Medium"/>
              </a:rPr>
              <a:t>ile</a:t>
            </a:r>
            <a:r>
              <a:rPr lang="en-US" sz="2200" dirty="0">
                <a:solidFill>
                  <a:srgbClr val="2B4B82"/>
                </a:solidFill>
                <a:latin typeface="Clear Sans Medium"/>
              </a:rPr>
              <a:t>, </a:t>
            </a:r>
            <a:r>
              <a:rPr lang="en-US" sz="2200" dirty="0" err="1">
                <a:solidFill>
                  <a:srgbClr val="2B4B82"/>
                </a:solidFill>
                <a:latin typeface="Clear Sans Medium"/>
              </a:rPr>
              <a:t>damarın</a:t>
            </a:r>
            <a:r>
              <a:rPr lang="en-US" sz="2200" dirty="0">
                <a:solidFill>
                  <a:srgbClr val="2B4B82"/>
                </a:solidFill>
                <a:latin typeface="Clear Sans Medium"/>
              </a:rPr>
              <a:t> </a:t>
            </a:r>
            <a:r>
              <a:rPr lang="en-US" sz="2200" dirty="0" err="1">
                <a:solidFill>
                  <a:srgbClr val="2B4B82"/>
                </a:solidFill>
                <a:latin typeface="Clear Sans Medium"/>
              </a:rPr>
              <a:t>hacimsel</a:t>
            </a:r>
            <a:r>
              <a:rPr lang="en-US" sz="2200" dirty="0">
                <a:solidFill>
                  <a:srgbClr val="2B4B82"/>
                </a:solidFill>
                <a:latin typeface="Clear Sans Medium"/>
              </a:rPr>
              <a:t> </a:t>
            </a:r>
            <a:r>
              <a:rPr lang="en-US" sz="2200" dirty="0" err="1">
                <a:solidFill>
                  <a:srgbClr val="2B4B82"/>
                </a:solidFill>
                <a:latin typeface="Clear Sans Medium"/>
              </a:rPr>
              <a:t>ve</a:t>
            </a:r>
            <a:r>
              <a:rPr lang="en-US" sz="2200" dirty="0">
                <a:solidFill>
                  <a:srgbClr val="2B4B82"/>
                </a:solidFill>
                <a:latin typeface="Clear Sans Medium"/>
              </a:rPr>
              <a:t> </a:t>
            </a:r>
            <a:r>
              <a:rPr lang="en-US" sz="2200" dirty="0" err="1">
                <a:solidFill>
                  <a:srgbClr val="2B4B82"/>
                </a:solidFill>
                <a:latin typeface="Clear Sans Medium"/>
              </a:rPr>
              <a:t>yüzeysel</a:t>
            </a:r>
            <a:r>
              <a:rPr lang="en-US" sz="2200" dirty="0">
                <a:solidFill>
                  <a:srgbClr val="2B4B82"/>
                </a:solidFill>
                <a:latin typeface="Clear Sans Medium"/>
              </a:rPr>
              <a:t> </a:t>
            </a:r>
            <a:r>
              <a:rPr lang="en-US" sz="2200" dirty="0" err="1">
                <a:solidFill>
                  <a:srgbClr val="2B4B82"/>
                </a:solidFill>
                <a:latin typeface="Clear Sans Medium"/>
              </a:rPr>
              <a:t>alan</a:t>
            </a:r>
            <a:r>
              <a:rPr lang="en-US" sz="2200" dirty="0">
                <a:solidFill>
                  <a:srgbClr val="2B4B82"/>
                </a:solidFill>
                <a:latin typeface="Clear Sans Medium"/>
              </a:rPr>
              <a:t> </a:t>
            </a:r>
            <a:r>
              <a:rPr lang="en-US" sz="2200" dirty="0" err="1">
                <a:solidFill>
                  <a:srgbClr val="2B4B82"/>
                </a:solidFill>
                <a:latin typeface="Clear Sans Medium"/>
              </a:rPr>
              <a:t>değişimi</a:t>
            </a:r>
            <a:r>
              <a:rPr lang="en-US" sz="2200" dirty="0">
                <a:solidFill>
                  <a:srgbClr val="2B4B82"/>
                </a:solidFill>
                <a:latin typeface="Clear Sans Medium"/>
              </a:rPr>
              <a:t> </a:t>
            </a:r>
            <a:r>
              <a:rPr lang="en-US" sz="2200" dirty="0" err="1">
                <a:solidFill>
                  <a:srgbClr val="2B4B82"/>
                </a:solidFill>
                <a:latin typeface="Clear Sans Medium"/>
              </a:rPr>
              <a:t>ifade</a:t>
            </a:r>
            <a:r>
              <a:rPr lang="en-US" sz="2200" dirty="0">
                <a:solidFill>
                  <a:srgbClr val="2B4B82"/>
                </a:solidFill>
                <a:latin typeface="Clear Sans Medium"/>
              </a:rPr>
              <a:t> </a:t>
            </a:r>
            <a:r>
              <a:rPr lang="en-US" sz="2200" dirty="0" err="1">
                <a:solidFill>
                  <a:srgbClr val="2B4B82"/>
                </a:solidFill>
                <a:latin typeface="Clear Sans Medium"/>
              </a:rPr>
              <a:t>edilirken</a:t>
            </a:r>
            <a:r>
              <a:rPr lang="en-US" sz="2200" dirty="0">
                <a:solidFill>
                  <a:srgbClr val="2B4B82"/>
                </a:solidFill>
                <a:latin typeface="Clear Sans Medium"/>
              </a:rPr>
              <a:t> </a:t>
            </a:r>
            <a:r>
              <a:rPr lang="en-US" sz="2200" dirty="0" err="1">
                <a:solidFill>
                  <a:srgbClr val="2B4B82"/>
                </a:solidFill>
                <a:latin typeface="Clear Sans Medium"/>
              </a:rPr>
              <a:t>kullanılır</a:t>
            </a:r>
            <a:r>
              <a:rPr lang="en-US" sz="2200" dirty="0">
                <a:solidFill>
                  <a:srgbClr val="2B4B82"/>
                </a:solidFill>
                <a:latin typeface="Clear Sans Medium"/>
              </a:rPr>
              <a:t>. </a:t>
            </a:r>
            <a:r>
              <a:rPr lang="tr-TR" sz="2200" dirty="0">
                <a:solidFill>
                  <a:srgbClr val="2B4B82"/>
                </a:solidFill>
                <a:latin typeface="Clear Sans Medium"/>
              </a:rPr>
              <a:t>Kan akışı, birçok farklı faktörün etkileşimi sonucu oluşan bir süreçtir. Bu süreci tam olarak modellemek için, kanın hareketi, hızı, basıncı, yoğunluğu gibi birçok değişkeni içeren çok boyutlu bir veri seti gerekebilir. Bu veri seti, bir </a:t>
            </a:r>
            <a:r>
              <a:rPr lang="tr-TR" sz="2200" dirty="0" err="1">
                <a:solidFill>
                  <a:srgbClr val="2B4B82"/>
                </a:solidFill>
                <a:latin typeface="Clear Sans Medium"/>
              </a:rPr>
              <a:t>tensör</a:t>
            </a:r>
            <a:r>
              <a:rPr lang="tr-TR" sz="2200" dirty="0">
                <a:solidFill>
                  <a:srgbClr val="2B4B82"/>
                </a:solidFill>
                <a:latin typeface="Clear Sans Medium"/>
              </a:rPr>
              <a:t> olarak düşünülebilir çünkü birden fazla boyutta (örneğin, uzunluk, zaman, hız gibi) bilgi içerir. </a:t>
            </a:r>
            <a:r>
              <a:rPr lang="en-US" sz="2200" dirty="0" err="1">
                <a:solidFill>
                  <a:srgbClr val="2B4B82"/>
                </a:solidFill>
                <a:latin typeface="Clear Sans Medium"/>
              </a:rPr>
              <a:t>Örneğin</a:t>
            </a:r>
            <a:r>
              <a:rPr lang="en-US" sz="2200" dirty="0">
                <a:solidFill>
                  <a:srgbClr val="2B4B82"/>
                </a:solidFill>
                <a:latin typeface="Clear Sans Medium"/>
              </a:rPr>
              <a:t> </a:t>
            </a:r>
            <a:r>
              <a:rPr lang="en-US" sz="2200" dirty="0" err="1">
                <a:solidFill>
                  <a:srgbClr val="2B4B82"/>
                </a:solidFill>
                <a:latin typeface="Clear Sans Medium"/>
              </a:rPr>
              <a:t>zekâ</a:t>
            </a:r>
            <a:r>
              <a:rPr lang="en-US" sz="2200" dirty="0">
                <a:solidFill>
                  <a:srgbClr val="2B4B82"/>
                </a:solidFill>
                <a:latin typeface="Clear Sans Medium"/>
              </a:rPr>
              <a:t> </a:t>
            </a:r>
            <a:r>
              <a:rPr lang="en-US" sz="2200" dirty="0" err="1">
                <a:solidFill>
                  <a:srgbClr val="2B4B82"/>
                </a:solidFill>
                <a:latin typeface="Clear Sans Medium"/>
              </a:rPr>
              <a:t>küpü</a:t>
            </a:r>
            <a:r>
              <a:rPr lang="en-US" sz="2200" dirty="0">
                <a:solidFill>
                  <a:srgbClr val="2B4B82"/>
                </a:solidFill>
                <a:latin typeface="Clear Sans Medium"/>
              </a:rPr>
              <a:t> </a:t>
            </a:r>
            <a:r>
              <a:rPr lang="en-US" sz="2200" dirty="0" err="1">
                <a:solidFill>
                  <a:srgbClr val="2B4B82"/>
                </a:solidFill>
                <a:latin typeface="Clear Sans Medium"/>
              </a:rPr>
              <a:t>tensöre</a:t>
            </a:r>
            <a:r>
              <a:rPr lang="en-US" sz="2200" dirty="0">
                <a:solidFill>
                  <a:srgbClr val="2B4B82"/>
                </a:solidFill>
                <a:latin typeface="Clear Sans Medium"/>
              </a:rPr>
              <a:t> </a:t>
            </a:r>
            <a:r>
              <a:rPr lang="en-US" sz="2200" dirty="0" err="1">
                <a:solidFill>
                  <a:srgbClr val="2B4B82"/>
                </a:solidFill>
                <a:latin typeface="Clear Sans Medium"/>
              </a:rPr>
              <a:t>bir</a:t>
            </a:r>
            <a:r>
              <a:rPr lang="en-US" sz="2200" dirty="0">
                <a:solidFill>
                  <a:srgbClr val="2B4B82"/>
                </a:solidFill>
                <a:latin typeface="Clear Sans Medium"/>
              </a:rPr>
              <a:t> </a:t>
            </a:r>
            <a:r>
              <a:rPr lang="en-US" sz="2200" dirty="0" err="1">
                <a:solidFill>
                  <a:srgbClr val="2B4B82"/>
                </a:solidFill>
                <a:latin typeface="Clear Sans Medium"/>
              </a:rPr>
              <a:t>örnek</a:t>
            </a:r>
            <a:r>
              <a:rPr lang="en-US" sz="2200" dirty="0">
                <a:solidFill>
                  <a:srgbClr val="2B4B82"/>
                </a:solidFill>
                <a:latin typeface="Clear Sans Medium"/>
              </a:rPr>
              <a:t> </a:t>
            </a:r>
            <a:r>
              <a:rPr lang="en-US" sz="2200" dirty="0" err="1">
                <a:solidFill>
                  <a:srgbClr val="2B4B82"/>
                </a:solidFill>
                <a:latin typeface="Clear Sans Medium"/>
              </a:rPr>
              <a:t>olarak</a:t>
            </a:r>
            <a:r>
              <a:rPr lang="en-US" sz="2200" dirty="0">
                <a:solidFill>
                  <a:srgbClr val="2B4B82"/>
                </a:solidFill>
                <a:latin typeface="Clear Sans Medium"/>
              </a:rPr>
              <a:t> </a:t>
            </a:r>
            <a:r>
              <a:rPr lang="en-US" sz="2200" dirty="0" err="1">
                <a:solidFill>
                  <a:srgbClr val="2B4B82"/>
                </a:solidFill>
                <a:latin typeface="Clear Sans Medium"/>
              </a:rPr>
              <a:t>verilebilir</a:t>
            </a:r>
            <a:r>
              <a:rPr lang="tr-TR" sz="2200" dirty="0">
                <a:solidFill>
                  <a:srgbClr val="2B4B82"/>
                </a:solidFill>
                <a:latin typeface="Clear Sans Medium"/>
              </a:rPr>
              <a:t>. </a:t>
            </a:r>
            <a:r>
              <a:rPr lang="tr-TR" sz="2200" dirty="0" err="1">
                <a:solidFill>
                  <a:srgbClr val="2B4B82"/>
                </a:solidFill>
                <a:latin typeface="Clear Sans Medium"/>
              </a:rPr>
              <a:t>Tensörler</a:t>
            </a:r>
            <a:r>
              <a:rPr lang="tr-TR" sz="2200" dirty="0">
                <a:solidFill>
                  <a:srgbClr val="2B4B82"/>
                </a:solidFill>
                <a:latin typeface="Clear Sans Medium"/>
              </a:rPr>
              <a:t>, yapay zeka algoritmalarında özellikle derin öğrenme modellerinde sıkça karşılaşılır.</a:t>
            </a:r>
          </a:p>
          <a:p>
            <a:pPr>
              <a:lnSpc>
                <a:spcPts val="3359"/>
              </a:lnSpc>
            </a:pPr>
            <a:endParaRPr lang="tr-TR" sz="2400" dirty="0">
              <a:solidFill>
                <a:srgbClr val="2B4B82"/>
              </a:solidFill>
              <a:latin typeface="Clear Sans Medium"/>
            </a:endParaRPr>
          </a:p>
          <a:p>
            <a:pPr>
              <a:lnSpc>
                <a:spcPts val="3359"/>
              </a:lnSpc>
            </a:pPr>
            <a:endParaRPr lang="en-US" sz="2400" dirty="0">
              <a:solidFill>
                <a:srgbClr val="2B4B82"/>
              </a:solidFill>
              <a:latin typeface="Clear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028700" y="2347709"/>
            <a:ext cx="5357753" cy="5591583"/>
          </a:xfrm>
          <a:custGeom>
            <a:avLst/>
            <a:gdLst/>
            <a:ahLst/>
            <a:cxnLst/>
            <a:rect l="l" t="t" r="r" b="b"/>
            <a:pathLst>
              <a:path w="5357753" h="5591583">
                <a:moveTo>
                  <a:pt x="0" y="0"/>
                </a:moveTo>
                <a:lnTo>
                  <a:pt x="5357753" y="0"/>
                </a:lnTo>
                <a:lnTo>
                  <a:pt x="5357753" y="5591582"/>
                </a:lnTo>
                <a:lnTo>
                  <a:pt x="0" y="5591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97063" y="1788630"/>
            <a:ext cx="9162237" cy="6709739"/>
            <a:chOff x="0" y="0"/>
            <a:chExt cx="12216316" cy="8946319"/>
          </a:xfrm>
        </p:grpSpPr>
        <p:sp>
          <p:nvSpPr>
            <p:cNvPr id="4" name="TextBox 4"/>
            <p:cNvSpPr txBox="1"/>
            <p:nvPr/>
          </p:nvSpPr>
          <p:spPr>
            <a:xfrm>
              <a:off x="0" y="85725"/>
              <a:ext cx="12216316" cy="1207135"/>
            </a:xfrm>
            <a:prstGeom prst="rect">
              <a:avLst/>
            </a:prstGeom>
          </p:spPr>
          <p:txBody>
            <a:bodyPr lIns="0" tIns="0" rIns="0" bIns="0" rtlCol="0" anchor="t">
              <a:spAutoFit/>
            </a:bodyPr>
            <a:lstStyle/>
            <a:p>
              <a:pPr>
                <a:lnSpc>
                  <a:spcPts val="6719"/>
                </a:lnSpc>
              </a:pPr>
              <a:r>
                <a:rPr lang="en-US" sz="6399">
                  <a:solidFill>
                    <a:srgbClr val="2B4B82"/>
                  </a:solidFill>
                  <a:latin typeface="Clear Sans Bold"/>
                </a:rPr>
                <a:t>Bulanık Mantık Tekniği</a:t>
              </a:r>
            </a:p>
          </p:txBody>
        </p:sp>
        <p:sp>
          <p:nvSpPr>
            <p:cNvPr id="5" name="TextBox 5"/>
            <p:cNvSpPr txBox="1"/>
            <p:nvPr/>
          </p:nvSpPr>
          <p:spPr>
            <a:xfrm>
              <a:off x="0" y="1928783"/>
              <a:ext cx="12216316" cy="644737"/>
            </a:xfrm>
            <a:prstGeom prst="rect">
              <a:avLst/>
            </a:prstGeom>
          </p:spPr>
          <p:txBody>
            <a:bodyPr lIns="0" tIns="0" rIns="0" bIns="0" rtlCol="0" anchor="t">
              <a:spAutoFit/>
            </a:bodyPr>
            <a:lstStyle/>
            <a:p>
              <a:pPr>
                <a:lnSpc>
                  <a:spcPts val="4060"/>
                </a:lnSpc>
              </a:pPr>
              <a:endParaRPr/>
            </a:p>
          </p:txBody>
        </p:sp>
        <p:sp>
          <p:nvSpPr>
            <p:cNvPr id="6" name="TextBox 6"/>
            <p:cNvSpPr txBox="1"/>
            <p:nvPr/>
          </p:nvSpPr>
          <p:spPr>
            <a:xfrm>
              <a:off x="0" y="3391974"/>
              <a:ext cx="12216316" cy="5554345"/>
            </a:xfrm>
            <a:prstGeom prst="rect">
              <a:avLst/>
            </a:prstGeom>
          </p:spPr>
          <p:txBody>
            <a:bodyPr lIns="0" tIns="0" rIns="0" bIns="0" rtlCol="0" anchor="t">
              <a:spAutoFit/>
            </a:bodyPr>
            <a:lstStyle/>
            <a:p>
              <a:pPr>
                <a:lnSpc>
                  <a:spcPts val="3359"/>
                </a:lnSpc>
              </a:pPr>
              <a:r>
                <a:rPr lang="en-US" sz="2400" dirty="0" err="1">
                  <a:solidFill>
                    <a:srgbClr val="2B4B82"/>
                  </a:solidFill>
                  <a:latin typeface="Clear Sans"/>
                </a:rPr>
                <a:t>Bulanık</a:t>
              </a:r>
              <a:r>
                <a:rPr lang="en-US" sz="2400" dirty="0">
                  <a:solidFill>
                    <a:srgbClr val="2B4B82"/>
                  </a:solidFill>
                  <a:latin typeface="Clear Sans"/>
                </a:rPr>
                <a:t> </a:t>
              </a:r>
              <a:r>
                <a:rPr lang="en-US" sz="2400" dirty="0" err="1">
                  <a:solidFill>
                    <a:srgbClr val="2B4B82"/>
                  </a:solidFill>
                  <a:latin typeface="Clear Sans"/>
                </a:rPr>
                <a:t>mantık</a:t>
              </a:r>
              <a:r>
                <a:rPr lang="en-US" sz="2400" dirty="0">
                  <a:solidFill>
                    <a:srgbClr val="2B4B82"/>
                  </a:solidFill>
                  <a:latin typeface="Clear Sans"/>
                </a:rPr>
                <a:t> </a:t>
              </a:r>
              <a:r>
                <a:rPr lang="en-US" sz="2400" dirty="0" err="1">
                  <a:solidFill>
                    <a:srgbClr val="2B4B82"/>
                  </a:solidFill>
                  <a:latin typeface="Clear Sans"/>
                </a:rPr>
                <a:t>insan</a:t>
              </a:r>
              <a:r>
                <a:rPr lang="en-US" sz="2400" dirty="0">
                  <a:solidFill>
                    <a:srgbClr val="2B4B82"/>
                  </a:solidFill>
                  <a:latin typeface="Clear Sans"/>
                </a:rPr>
                <a:t> </a:t>
              </a:r>
              <a:r>
                <a:rPr lang="en-US" sz="2400" dirty="0" err="1">
                  <a:solidFill>
                    <a:srgbClr val="2B4B82"/>
                  </a:solidFill>
                  <a:latin typeface="Clear Sans"/>
                </a:rPr>
                <a:t>düşüncesini</a:t>
              </a:r>
              <a:r>
                <a:rPr lang="en-US" sz="2400" dirty="0">
                  <a:solidFill>
                    <a:srgbClr val="2B4B82"/>
                  </a:solidFill>
                  <a:latin typeface="Clear Sans"/>
                </a:rPr>
                <a:t> </a:t>
              </a:r>
              <a:r>
                <a:rPr lang="en-US" sz="2400" dirty="0" err="1">
                  <a:solidFill>
                    <a:srgbClr val="2B4B82"/>
                  </a:solidFill>
                  <a:latin typeface="Clear Sans"/>
                </a:rPr>
                <a:t>fonksiyonlara</a:t>
              </a:r>
              <a:r>
                <a:rPr lang="en-US" sz="2400" dirty="0">
                  <a:solidFill>
                    <a:srgbClr val="2B4B82"/>
                  </a:solidFill>
                  <a:latin typeface="Clear Sans"/>
                </a:rPr>
                <a:t> </a:t>
              </a:r>
              <a:r>
                <a:rPr lang="en-US" sz="2400" dirty="0" err="1">
                  <a:solidFill>
                    <a:srgbClr val="2B4B82"/>
                  </a:solidFill>
                  <a:latin typeface="Clear Sans"/>
                </a:rPr>
                <a:t>dönüştüren</a:t>
              </a:r>
              <a:r>
                <a:rPr lang="en-US" sz="2400" dirty="0">
                  <a:solidFill>
                    <a:srgbClr val="2B4B82"/>
                  </a:solidFill>
                  <a:latin typeface="Clear Sans"/>
                </a:rPr>
                <a:t> </a:t>
              </a:r>
              <a:r>
                <a:rPr lang="en-US" sz="2400" dirty="0" err="1">
                  <a:solidFill>
                    <a:srgbClr val="2B4B82"/>
                  </a:solidFill>
                  <a:latin typeface="Clear Sans"/>
                </a:rPr>
                <a:t>hesaplamalı</a:t>
              </a:r>
              <a:r>
                <a:rPr lang="en-US" sz="2400" dirty="0">
                  <a:solidFill>
                    <a:srgbClr val="2B4B82"/>
                  </a:solidFill>
                  <a:latin typeface="Clear Sans"/>
                </a:rPr>
                <a:t> </a:t>
              </a:r>
              <a:r>
                <a:rPr lang="en-US" sz="2400" dirty="0" err="1">
                  <a:solidFill>
                    <a:srgbClr val="2B4B82"/>
                  </a:solidFill>
                  <a:latin typeface="Clear Sans"/>
                </a:rPr>
                <a:t>matematiksel</a:t>
              </a:r>
              <a:r>
                <a:rPr lang="en-US" sz="2400" dirty="0">
                  <a:solidFill>
                    <a:srgbClr val="2B4B82"/>
                  </a:solidFill>
                  <a:latin typeface="Clear Sans"/>
                </a:rPr>
                <a:t> </a:t>
              </a:r>
              <a:r>
                <a:rPr lang="en-US" sz="2400" dirty="0" err="1">
                  <a:solidFill>
                    <a:srgbClr val="2B4B82"/>
                  </a:solidFill>
                  <a:latin typeface="Clear Sans"/>
                </a:rPr>
                <a:t>işlemlerdir</a:t>
              </a:r>
              <a:r>
                <a:rPr lang="en-US" sz="2400" dirty="0">
                  <a:solidFill>
                    <a:srgbClr val="2B4B82"/>
                  </a:solidFill>
                  <a:latin typeface="Clear Sans"/>
                </a:rPr>
                <a:t>. </a:t>
              </a:r>
              <a:r>
                <a:rPr lang="en-US" sz="2400" dirty="0" err="1">
                  <a:solidFill>
                    <a:srgbClr val="2B4B82"/>
                  </a:solidFill>
                  <a:latin typeface="Clear Sans"/>
                </a:rPr>
                <a:t>Bulanık</a:t>
              </a:r>
              <a:r>
                <a:rPr lang="en-US" sz="2400" dirty="0">
                  <a:solidFill>
                    <a:srgbClr val="2B4B82"/>
                  </a:solidFill>
                  <a:latin typeface="Clear Sans"/>
                </a:rPr>
                <a:t> </a:t>
              </a:r>
              <a:r>
                <a:rPr lang="en-US" sz="2400" dirty="0" err="1">
                  <a:solidFill>
                    <a:srgbClr val="2B4B82"/>
                  </a:solidFill>
                  <a:latin typeface="Clear Sans"/>
                </a:rPr>
                <a:t>mantık</a:t>
              </a:r>
              <a:r>
                <a:rPr lang="en-US" sz="2400" dirty="0">
                  <a:solidFill>
                    <a:srgbClr val="2B4B82"/>
                  </a:solidFill>
                  <a:latin typeface="Clear Sans"/>
                </a:rPr>
                <a:t> </a:t>
              </a:r>
              <a:r>
                <a:rPr lang="en-US" sz="2400" dirty="0" err="1">
                  <a:solidFill>
                    <a:srgbClr val="2B4B82"/>
                  </a:solidFill>
                  <a:latin typeface="Clear Sans"/>
                </a:rPr>
                <a:t>kavramı</a:t>
              </a:r>
              <a:r>
                <a:rPr lang="en-US" sz="2400" dirty="0">
                  <a:solidFill>
                    <a:srgbClr val="2B4B82"/>
                  </a:solidFill>
                  <a:latin typeface="Clear Sans"/>
                </a:rPr>
                <a:t> </a:t>
              </a:r>
              <a:r>
                <a:rPr lang="en-US" sz="2400" dirty="0" err="1">
                  <a:solidFill>
                    <a:srgbClr val="2B4B82"/>
                  </a:solidFill>
                  <a:latin typeface="Clear Sans"/>
                </a:rPr>
                <a:t>klasik</a:t>
              </a:r>
              <a:r>
                <a:rPr lang="en-US" sz="2400" dirty="0">
                  <a:solidFill>
                    <a:srgbClr val="2B4B82"/>
                  </a:solidFill>
                  <a:latin typeface="Clear Sans"/>
                </a:rPr>
                <a:t> </a:t>
              </a:r>
              <a:r>
                <a:rPr lang="en-US" sz="2400" dirty="0" err="1">
                  <a:solidFill>
                    <a:srgbClr val="2B4B82"/>
                  </a:solidFill>
                  <a:latin typeface="Clear Sans"/>
                </a:rPr>
                <a:t>yanlış</a:t>
              </a:r>
              <a:r>
                <a:rPr lang="en-US" sz="2400" dirty="0">
                  <a:solidFill>
                    <a:srgbClr val="2B4B82"/>
                  </a:solidFill>
                  <a:latin typeface="Clear Sans"/>
                </a:rPr>
                <a:t> (0)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doğru</a:t>
              </a:r>
              <a:r>
                <a:rPr lang="en-US" sz="2400" dirty="0">
                  <a:solidFill>
                    <a:srgbClr val="2B4B82"/>
                  </a:solidFill>
                  <a:latin typeface="Clear Sans"/>
                </a:rPr>
                <a:t> (1) </a:t>
              </a:r>
              <a:r>
                <a:rPr lang="en-US" sz="2400" dirty="0" err="1">
                  <a:solidFill>
                    <a:srgbClr val="2B4B82"/>
                  </a:solidFill>
                  <a:latin typeface="Clear Sans"/>
                </a:rPr>
                <a:t>mantığı</a:t>
              </a:r>
              <a:r>
                <a:rPr lang="en-US" sz="2400" dirty="0">
                  <a:solidFill>
                    <a:srgbClr val="2B4B82"/>
                  </a:solidFill>
                  <a:latin typeface="Clear Sans"/>
                </a:rPr>
                <a:t> </a:t>
              </a:r>
              <a:r>
                <a:rPr lang="en-US" sz="2400" dirty="0" err="1">
                  <a:solidFill>
                    <a:srgbClr val="2B4B82"/>
                  </a:solidFill>
                  <a:latin typeface="Clear Sans"/>
                </a:rPr>
                <a:t>arasında</a:t>
              </a:r>
              <a:r>
                <a:rPr lang="en-US" sz="2400" dirty="0">
                  <a:solidFill>
                    <a:srgbClr val="2B4B82"/>
                  </a:solidFill>
                  <a:latin typeface="Clear Sans"/>
                </a:rPr>
                <a:t> </a:t>
              </a:r>
              <a:r>
                <a:rPr lang="en-US" sz="2400" dirty="0" err="1">
                  <a:solidFill>
                    <a:srgbClr val="2B4B82"/>
                  </a:solidFill>
                  <a:latin typeface="Clear Sans"/>
                </a:rPr>
                <a:t>derecelendirme</a:t>
              </a:r>
              <a:r>
                <a:rPr lang="en-US" sz="2400" dirty="0">
                  <a:solidFill>
                    <a:srgbClr val="2B4B82"/>
                  </a:solidFill>
                  <a:latin typeface="Clear Sans"/>
                </a:rPr>
                <a:t> </a:t>
              </a:r>
              <a:r>
                <a:rPr lang="en-US" sz="2400" dirty="0" err="1">
                  <a:solidFill>
                    <a:srgbClr val="2B4B82"/>
                  </a:solidFill>
                  <a:latin typeface="Clear Sans"/>
                </a:rPr>
                <a:t>yaparak</a:t>
              </a:r>
              <a:r>
                <a:rPr lang="en-US" sz="2400" dirty="0">
                  <a:solidFill>
                    <a:srgbClr val="2B4B82"/>
                  </a:solidFill>
                  <a:latin typeface="Clear Sans"/>
                </a:rPr>
                <a:t> </a:t>
              </a:r>
              <a:r>
                <a:rPr lang="en-US" sz="2400" dirty="0" err="1">
                  <a:solidFill>
                    <a:srgbClr val="2B4B82"/>
                  </a:solidFill>
                  <a:latin typeface="Clear Sans"/>
                </a:rPr>
                <a:t>kümelendirme</a:t>
              </a:r>
              <a:r>
                <a:rPr lang="en-US" sz="2400" dirty="0">
                  <a:solidFill>
                    <a:srgbClr val="2B4B82"/>
                  </a:solidFill>
                  <a:latin typeface="Clear Sans"/>
                </a:rPr>
                <a:t> </a:t>
              </a:r>
              <a:r>
                <a:rPr lang="en-US" sz="2400" dirty="0" err="1">
                  <a:solidFill>
                    <a:srgbClr val="2B4B82"/>
                  </a:solidFill>
                  <a:latin typeface="Clear Sans"/>
                </a:rPr>
                <a:t>işlemini</a:t>
              </a:r>
              <a:r>
                <a:rPr lang="en-US" sz="2400" dirty="0">
                  <a:solidFill>
                    <a:srgbClr val="2B4B82"/>
                  </a:solidFill>
                  <a:latin typeface="Clear Sans"/>
                </a:rPr>
                <a:t> </a:t>
              </a:r>
              <a:r>
                <a:rPr lang="en-US" sz="2400" dirty="0" err="1">
                  <a:solidFill>
                    <a:srgbClr val="2B4B82"/>
                  </a:solidFill>
                  <a:latin typeface="Clear Sans"/>
                </a:rPr>
                <a:t>gerçekleştirir</a:t>
              </a:r>
              <a:r>
                <a:rPr lang="en-US" sz="2400" dirty="0">
                  <a:solidFill>
                    <a:srgbClr val="2B4B82"/>
                  </a:solidFill>
                  <a:latin typeface="Clear Sans"/>
                </a:rPr>
                <a:t>. </a:t>
              </a:r>
              <a:r>
                <a:rPr lang="en-US" sz="2400" dirty="0" err="1">
                  <a:solidFill>
                    <a:srgbClr val="2B4B82"/>
                  </a:solidFill>
                  <a:latin typeface="Clear Sans"/>
                </a:rPr>
                <a:t>Problemin</a:t>
              </a:r>
              <a:r>
                <a:rPr lang="en-US" sz="2400" dirty="0">
                  <a:solidFill>
                    <a:srgbClr val="2B4B82"/>
                  </a:solidFill>
                  <a:latin typeface="Clear Sans"/>
                </a:rPr>
                <a:t> </a:t>
              </a:r>
              <a:r>
                <a:rPr lang="en-US" sz="2400" dirty="0" err="1">
                  <a:solidFill>
                    <a:srgbClr val="2B4B82"/>
                  </a:solidFill>
                  <a:latin typeface="Clear Sans"/>
                </a:rPr>
                <a:t>çözümü</a:t>
              </a:r>
              <a:r>
                <a:rPr lang="en-US" sz="2400" dirty="0">
                  <a:solidFill>
                    <a:srgbClr val="2B4B82"/>
                  </a:solidFill>
                  <a:latin typeface="Clear Sans"/>
                </a:rPr>
                <a:t> </a:t>
              </a:r>
              <a:r>
                <a:rPr lang="en-US" sz="2400" dirty="0" err="1">
                  <a:solidFill>
                    <a:srgbClr val="2B4B82"/>
                  </a:solidFill>
                  <a:latin typeface="Clear Sans"/>
                </a:rPr>
                <a:t>esnasında</a:t>
              </a:r>
              <a:r>
                <a:rPr lang="en-US" sz="2400" dirty="0">
                  <a:solidFill>
                    <a:srgbClr val="2B4B82"/>
                  </a:solidFill>
                  <a:latin typeface="Clear Sans"/>
                </a:rPr>
                <a:t> </a:t>
              </a:r>
              <a:r>
                <a:rPr lang="en-US" sz="2400" dirty="0" err="1">
                  <a:solidFill>
                    <a:srgbClr val="2B4B82"/>
                  </a:solidFill>
                  <a:latin typeface="Clear Sans"/>
                </a:rPr>
                <a:t>bazı</a:t>
              </a:r>
              <a:r>
                <a:rPr lang="en-US" sz="2400" dirty="0">
                  <a:solidFill>
                    <a:srgbClr val="2B4B82"/>
                  </a:solidFill>
                  <a:latin typeface="Clear Sans"/>
                </a:rPr>
                <a:t> </a:t>
              </a:r>
              <a:r>
                <a:rPr lang="en-US" sz="2400" dirty="0" err="1">
                  <a:solidFill>
                    <a:srgbClr val="2B4B82"/>
                  </a:solidFill>
                  <a:latin typeface="Clear Sans"/>
                </a:rPr>
                <a:t>önermelerin</a:t>
              </a:r>
              <a:r>
                <a:rPr lang="en-US" sz="2400" dirty="0">
                  <a:solidFill>
                    <a:srgbClr val="2B4B82"/>
                  </a:solidFill>
                  <a:latin typeface="Clear Sans"/>
                </a:rPr>
                <a:t> </a:t>
              </a:r>
              <a:r>
                <a:rPr lang="en-US" sz="2400" dirty="0" err="1">
                  <a:solidFill>
                    <a:srgbClr val="2B4B82"/>
                  </a:solidFill>
                  <a:latin typeface="Clear Sans"/>
                </a:rPr>
                <a:t>doğru</a:t>
              </a:r>
              <a:r>
                <a:rPr lang="en-US" sz="2400" dirty="0">
                  <a:solidFill>
                    <a:srgbClr val="2B4B82"/>
                  </a:solidFill>
                  <a:latin typeface="Clear Sans"/>
                </a:rPr>
                <a:t> </a:t>
              </a:r>
              <a:r>
                <a:rPr lang="en-US" sz="2400" dirty="0" err="1">
                  <a:solidFill>
                    <a:srgbClr val="2B4B82"/>
                  </a:solidFill>
                  <a:latin typeface="Clear Sans"/>
                </a:rPr>
                <a:t>ya</a:t>
              </a:r>
              <a:r>
                <a:rPr lang="en-US" sz="2400" dirty="0">
                  <a:solidFill>
                    <a:srgbClr val="2B4B82"/>
                  </a:solidFill>
                  <a:latin typeface="Clear Sans"/>
                </a:rPr>
                <a:t> da </a:t>
              </a:r>
              <a:r>
                <a:rPr lang="en-US" sz="2400" dirty="0" err="1">
                  <a:solidFill>
                    <a:srgbClr val="2B4B82"/>
                  </a:solidFill>
                  <a:latin typeface="Clear Sans"/>
                </a:rPr>
                <a:t>yanlış</a:t>
              </a:r>
              <a:r>
                <a:rPr lang="en-US" sz="2400" dirty="0">
                  <a:solidFill>
                    <a:srgbClr val="2B4B82"/>
                  </a:solidFill>
                  <a:latin typeface="Clear Sans"/>
                </a:rPr>
                <a:t> </a:t>
              </a:r>
              <a:r>
                <a:rPr lang="en-US" sz="2400" dirty="0" err="1">
                  <a:solidFill>
                    <a:srgbClr val="2B4B82"/>
                  </a:solidFill>
                  <a:latin typeface="Clear Sans"/>
                </a:rPr>
                <a:t>olarak</a:t>
              </a:r>
              <a:r>
                <a:rPr lang="en-US" sz="2400" dirty="0">
                  <a:solidFill>
                    <a:srgbClr val="2B4B82"/>
                  </a:solidFill>
                  <a:latin typeface="Clear Sans"/>
                </a:rPr>
                <a:t> </a:t>
              </a:r>
              <a:r>
                <a:rPr lang="en-US" sz="2400" dirty="0" err="1">
                  <a:solidFill>
                    <a:srgbClr val="2B4B82"/>
                  </a:solidFill>
                  <a:latin typeface="Clear Sans"/>
                </a:rPr>
                <a:t>değerlendirilmesi</a:t>
              </a:r>
              <a:r>
                <a:rPr lang="en-US" sz="2400" dirty="0">
                  <a:solidFill>
                    <a:srgbClr val="2B4B82"/>
                  </a:solidFill>
                  <a:latin typeface="Clear Sans"/>
                </a:rPr>
                <a:t> </a:t>
              </a:r>
              <a:r>
                <a:rPr lang="en-US" sz="2400" dirty="0" err="1">
                  <a:solidFill>
                    <a:srgbClr val="2B4B82"/>
                  </a:solidFill>
                  <a:latin typeface="Clear Sans"/>
                </a:rPr>
                <a:t>mümkün</a:t>
              </a:r>
              <a:r>
                <a:rPr lang="en-US" sz="2400" dirty="0">
                  <a:solidFill>
                    <a:srgbClr val="2B4B82"/>
                  </a:solidFill>
                  <a:latin typeface="Clear Sans"/>
                </a:rPr>
                <a:t> </a:t>
              </a:r>
              <a:r>
                <a:rPr lang="en-US" sz="2400" dirty="0" err="1">
                  <a:solidFill>
                    <a:srgbClr val="2B4B82"/>
                  </a:solidFill>
                  <a:latin typeface="Clear Sans"/>
                </a:rPr>
                <a:t>olmayabilir</a:t>
              </a:r>
              <a:r>
                <a:rPr lang="en-US" sz="2400" dirty="0">
                  <a:solidFill>
                    <a:srgbClr val="2B4B82"/>
                  </a:solidFill>
                  <a:latin typeface="Clear Sans"/>
                </a:rPr>
                <a:t>. Bu </a:t>
              </a:r>
              <a:r>
                <a:rPr lang="en-US" sz="2400" dirty="0" err="1">
                  <a:solidFill>
                    <a:srgbClr val="2B4B82"/>
                  </a:solidFill>
                  <a:latin typeface="Clear Sans"/>
                </a:rPr>
                <a:t>durumun</a:t>
              </a:r>
              <a:r>
                <a:rPr lang="en-US" sz="2400" dirty="0">
                  <a:solidFill>
                    <a:srgbClr val="2B4B82"/>
                  </a:solidFill>
                  <a:latin typeface="Clear Sans"/>
                </a:rPr>
                <a:t> </a:t>
              </a:r>
              <a:r>
                <a:rPr lang="en-US" sz="2400" dirty="0" err="1">
                  <a:solidFill>
                    <a:srgbClr val="2B4B82"/>
                  </a:solidFill>
                  <a:latin typeface="Clear Sans"/>
                </a:rPr>
                <a:t>sebebi</a:t>
              </a:r>
              <a:r>
                <a:rPr lang="en-US" sz="2400" dirty="0">
                  <a:solidFill>
                    <a:srgbClr val="2B4B82"/>
                  </a:solidFill>
                  <a:latin typeface="Clear Sans"/>
                </a:rPr>
                <a:t>, </a:t>
              </a:r>
              <a:r>
                <a:rPr lang="en-US" sz="2400" dirty="0" err="1">
                  <a:solidFill>
                    <a:srgbClr val="2B4B82"/>
                  </a:solidFill>
                  <a:latin typeface="Clear Sans"/>
                </a:rPr>
                <a:t>önermelerin</a:t>
              </a:r>
              <a:r>
                <a:rPr lang="en-US" sz="2400" dirty="0">
                  <a:solidFill>
                    <a:srgbClr val="2B4B82"/>
                  </a:solidFill>
                  <a:latin typeface="Clear Sans"/>
                </a:rPr>
                <a:t> </a:t>
              </a:r>
              <a:r>
                <a:rPr lang="en-US" sz="2400" dirty="0" err="1">
                  <a:solidFill>
                    <a:srgbClr val="2B4B82"/>
                  </a:solidFill>
                  <a:latin typeface="Clear Sans"/>
                </a:rPr>
                <a:t>doğru</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şekilde</a:t>
              </a:r>
              <a:r>
                <a:rPr lang="en-US" sz="2400" dirty="0">
                  <a:solidFill>
                    <a:srgbClr val="2B4B82"/>
                  </a:solidFill>
                  <a:latin typeface="Clear Sans"/>
                </a:rPr>
                <a:t> </a:t>
              </a:r>
              <a:r>
                <a:rPr lang="en-US" sz="2400" dirty="0" err="1">
                  <a:solidFill>
                    <a:srgbClr val="2B4B82"/>
                  </a:solidFill>
                  <a:latin typeface="Clear Sans"/>
                </a:rPr>
                <a:t>ölçülememesinden</a:t>
              </a:r>
              <a:r>
                <a:rPr lang="en-US" sz="2400" dirty="0">
                  <a:solidFill>
                    <a:srgbClr val="2B4B82"/>
                  </a:solidFill>
                  <a:latin typeface="Clear Sans"/>
                </a:rPr>
                <a:t> </a:t>
              </a:r>
              <a:r>
                <a:rPr lang="en-US" sz="2400" dirty="0" err="1">
                  <a:solidFill>
                    <a:srgbClr val="2B4B82"/>
                  </a:solidFill>
                  <a:latin typeface="Clear Sans"/>
                </a:rPr>
                <a:t>kaynaklanmaktadır</a:t>
              </a:r>
              <a:r>
                <a:rPr lang="en-US" sz="2400" dirty="0">
                  <a:solidFill>
                    <a:srgbClr val="2B4B82"/>
                  </a:solidFill>
                  <a:latin typeface="Clear Sans"/>
                </a:rPr>
                <a:t>. </a:t>
              </a:r>
              <a:r>
                <a:rPr lang="en-US" sz="2400" dirty="0" err="1">
                  <a:solidFill>
                    <a:srgbClr val="2B4B82"/>
                  </a:solidFill>
                  <a:latin typeface="Clear Sans"/>
                </a:rPr>
                <a:t>İnsan</a:t>
              </a:r>
              <a:r>
                <a:rPr lang="en-US" sz="2400" dirty="0">
                  <a:solidFill>
                    <a:srgbClr val="2B4B82"/>
                  </a:solidFill>
                  <a:latin typeface="Clear Sans"/>
                </a:rPr>
                <a:t> </a:t>
              </a:r>
              <a:r>
                <a:rPr lang="en-US" sz="2400" dirty="0" err="1">
                  <a:solidFill>
                    <a:srgbClr val="2B4B82"/>
                  </a:solidFill>
                  <a:latin typeface="Clear Sans"/>
                </a:rPr>
                <a:t>beyninde</a:t>
              </a:r>
              <a:r>
                <a:rPr lang="en-US" sz="2400" dirty="0">
                  <a:solidFill>
                    <a:srgbClr val="2B4B82"/>
                  </a:solidFill>
                  <a:latin typeface="Clear Sans"/>
                </a:rPr>
                <a:t> </a:t>
              </a:r>
              <a:r>
                <a:rPr lang="en-US" sz="2400" dirty="0" err="1">
                  <a:solidFill>
                    <a:srgbClr val="2B4B82"/>
                  </a:solidFill>
                  <a:latin typeface="Clear Sans"/>
                </a:rPr>
                <a:t>gerçek</a:t>
              </a:r>
              <a:r>
                <a:rPr lang="en-US" sz="2400" dirty="0">
                  <a:solidFill>
                    <a:srgbClr val="2B4B82"/>
                  </a:solidFill>
                  <a:latin typeface="Clear Sans"/>
                </a:rPr>
                <a:t> </a:t>
              </a:r>
              <a:r>
                <a:rPr lang="en-US" sz="2400" dirty="0" err="1">
                  <a:solidFill>
                    <a:srgbClr val="2B4B82"/>
                  </a:solidFill>
                  <a:latin typeface="Clear Sans"/>
                </a:rPr>
                <a:t>durumlar</a:t>
              </a:r>
              <a:r>
                <a:rPr lang="en-US" sz="2400" dirty="0">
                  <a:solidFill>
                    <a:srgbClr val="2B4B82"/>
                  </a:solidFill>
                  <a:latin typeface="Clear Sans"/>
                </a:rPr>
                <a:t> </a:t>
              </a:r>
              <a:r>
                <a:rPr lang="en-US" sz="2400" dirty="0" err="1">
                  <a:solidFill>
                    <a:srgbClr val="2B4B82"/>
                  </a:solidFill>
                  <a:latin typeface="Clear Sans"/>
                </a:rPr>
                <a:t>daha</a:t>
              </a:r>
              <a:r>
                <a:rPr lang="en-US" sz="2400" dirty="0">
                  <a:solidFill>
                    <a:srgbClr val="2B4B82"/>
                  </a:solidFill>
                  <a:latin typeface="Clear Sans"/>
                </a:rPr>
                <a:t> </a:t>
              </a:r>
              <a:r>
                <a:rPr lang="en-US" sz="2400" dirty="0" err="1">
                  <a:solidFill>
                    <a:srgbClr val="2B4B82"/>
                  </a:solidFill>
                  <a:latin typeface="Clear Sans"/>
                </a:rPr>
                <a:t>çok</a:t>
              </a:r>
              <a:r>
                <a:rPr lang="en-US" sz="2400" dirty="0">
                  <a:solidFill>
                    <a:srgbClr val="2B4B82"/>
                  </a:solidFill>
                  <a:latin typeface="Clear Sans"/>
                </a:rPr>
                <a:t> </a:t>
              </a:r>
              <a:r>
                <a:rPr lang="en-US" sz="2400" dirty="0" err="1">
                  <a:solidFill>
                    <a:srgbClr val="2B4B82"/>
                  </a:solidFill>
                  <a:latin typeface="Clear Sans"/>
                </a:rPr>
                <a:t>ara</a:t>
              </a:r>
              <a:r>
                <a:rPr lang="en-US" sz="2400" dirty="0">
                  <a:solidFill>
                    <a:srgbClr val="2B4B82"/>
                  </a:solidFill>
                  <a:latin typeface="Clear Sans"/>
                </a:rPr>
                <a:t> </a:t>
              </a:r>
              <a:r>
                <a:rPr lang="en-US" sz="2400" dirty="0" err="1">
                  <a:solidFill>
                    <a:srgbClr val="2B4B82"/>
                  </a:solidFill>
                  <a:latin typeface="Clear Sans"/>
                </a:rPr>
                <a:t>değerler</a:t>
              </a:r>
              <a:r>
                <a:rPr lang="en-US" sz="2400" dirty="0">
                  <a:solidFill>
                    <a:srgbClr val="2B4B82"/>
                  </a:solidFill>
                  <a:latin typeface="Clear Sans"/>
                </a:rPr>
                <a:t> </a:t>
              </a:r>
              <a:r>
                <a:rPr lang="en-US" sz="2400" dirty="0" err="1">
                  <a:solidFill>
                    <a:srgbClr val="2B4B82"/>
                  </a:solidFill>
                  <a:latin typeface="Clear Sans"/>
                </a:rPr>
                <a:t>ile</a:t>
              </a:r>
              <a:r>
                <a:rPr lang="en-US" sz="2400" dirty="0">
                  <a:solidFill>
                    <a:srgbClr val="2B4B82"/>
                  </a:solidFill>
                  <a:latin typeface="Clear Sans"/>
                </a:rPr>
                <a:t> </a:t>
              </a:r>
              <a:r>
                <a:rPr lang="en-US" sz="2400" dirty="0" err="1">
                  <a:solidFill>
                    <a:srgbClr val="2B4B82"/>
                  </a:solidFill>
                  <a:latin typeface="Clear Sans"/>
                </a:rPr>
                <a:t>temsil</a:t>
              </a:r>
              <a:r>
                <a:rPr lang="en-US" sz="2400" dirty="0">
                  <a:solidFill>
                    <a:srgbClr val="2B4B82"/>
                  </a:solidFill>
                  <a:latin typeface="Clear Sans"/>
                </a:rPr>
                <a:t> </a:t>
              </a:r>
              <a:r>
                <a:rPr lang="en-US" sz="2400" dirty="0" err="1">
                  <a:solidFill>
                    <a:srgbClr val="2B4B82"/>
                  </a:solidFill>
                  <a:latin typeface="Clear Sans"/>
                </a:rPr>
                <a:t>edilebileceği</a:t>
              </a:r>
              <a:r>
                <a:rPr lang="en-US" sz="2400" dirty="0">
                  <a:solidFill>
                    <a:srgbClr val="2B4B82"/>
                  </a:solidFill>
                  <a:latin typeface="Clear Sans"/>
                </a:rPr>
                <a:t> </a:t>
              </a:r>
              <a:r>
                <a:rPr lang="en-US" sz="2400" dirty="0" err="1">
                  <a:solidFill>
                    <a:srgbClr val="2B4B82"/>
                  </a:solidFill>
                  <a:latin typeface="Clear Sans"/>
                </a:rPr>
                <a:t>için</a:t>
              </a:r>
              <a:r>
                <a:rPr lang="en-US" sz="2400" dirty="0">
                  <a:solidFill>
                    <a:srgbClr val="2B4B82"/>
                  </a:solidFill>
                  <a:latin typeface="Clear Sans"/>
                </a:rPr>
                <a:t> </a:t>
              </a:r>
              <a:r>
                <a:rPr lang="en-US" sz="2400" dirty="0" err="1">
                  <a:solidFill>
                    <a:srgbClr val="2B4B82"/>
                  </a:solidFill>
                  <a:latin typeface="Clear Sans"/>
                </a:rPr>
                <a:t>klasik</a:t>
              </a:r>
              <a:r>
                <a:rPr lang="en-US" sz="2400" dirty="0">
                  <a:solidFill>
                    <a:srgbClr val="2B4B82"/>
                  </a:solidFill>
                  <a:latin typeface="Clear Sans"/>
                </a:rPr>
                <a:t> (</a:t>
              </a:r>
              <a:r>
                <a:rPr lang="en-US" sz="2400" dirty="0" err="1">
                  <a:solidFill>
                    <a:srgbClr val="2B4B82"/>
                  </a:solidFill>
                  <a:latin typeface="Clear Sans"/>
                </a:rPr>
                <a:t>keskin</a:t>
              </a:r>
              <a:r>
                <a:rPr lang="en-US" sz="2400" dirty="0">
                  <a:solidFill>
                    <a:srgbClr val="2B4B82"/>
                  </a:solidFill>
                  <a:latin typeface="Clear Sans"/>
                </a:rPr>
                <a:t>) </a:t>
              </a:r>
              <a:r>
                <a:rPr lang="en-US" sz="2400" dirty="0" err="1">
                  <a:solidFill>
                    <a:srgbClr val="2B4B82"/>
                  </a:solidFill>
                  <a:latin typeface="Clear Sans"/>
                </a:rPr>
                <a:t>mantığa</a:t>
              </a:r>
              <a:r>
                <a:rPr lang="en-US" sz="2400" dirty="0">
                  <a:solidFill>
                    <a:srgbClr val="2B4B82"/>
                  </a:solidFill>
                  <a:latin typeface="Clear Sans"/>
                </a:rPr>
                <a:t> </a:t>
              </a:r>
              <a:r>
                <a:rPr lang="en-US" sz="2400" dirty="0" err="1">
                  <a:solidFill>
                    <a:srgbClr val="2B4B82"/>
                  </a:solidFill>
                  <a:latin typeface="Clear Sans"/>
                </a:rPr>
                <a:t>karşı</a:t>
              </a:r>
              <a:r>
                <a:rPr lang="en-US" sz="2400" dirty="0">
                  <a:solidFill>
                    <a:srgbClr val="2B4B82"/>
                  </a:solidFill>
                  <a:latin typeface="Clear Sans"/>
                </a:rPr>
                <a:t> “</a:t>
              </a:r>
              <a:r>
                <a:rPr lang="en-US" sz="2400" dirty="0" err="1">
                  <a:solidFill>
                    <a:srgbClr val="2B4B82"/>
                  </a:solidFill>
                  <a:latin typeface="Clear Sans"/>
                </a:rPr>
                <a:t>bulanık</a:t>
              </a:r>
              <a:r>
                <a:rPr lang="en-US" sz="2400" dirty="0">
                  <a:solidFill>
                    <a:srgbClr val="2B4B82"/>
                  </a:solidFill>
                  <a:latin typeface="Clear Sans"/>
                </a:rPr>
                <a:t> </a:t>
              </a:r>
              <a:r>
                <a:rPr lang="en-US" sz="2400" dirty="0" err="1">
                  <a:solidFill>
                    <a:srgbClr val="2B4B82"/>
                  </a:solidFill>
                  <a:latin typeface="Clear Sans"/>
                </a:rPr>
                <a:t>mantık</a:t>
              </a:r>
              <a:r>
                <a:rPr lang="en-US" sz="2400" dirty="0">
                  <a:solidFill>
                    <a:srgbClr val="2B4B82"/>
                  </a:solidFill>
                  <a:latin typeface="Clear Sans"/>
                </a:rPr>
                <a:t>” </a:t>
              </a:r>
              <a:r>
                <a:rPr lang="en-US" sz="2400" dirty="0" err="1">
                  <a:solidFill>
                    <a:srgbClr val="2B4B82"/>
                  </a:solidFill>
                  <a:latin typeface="Clear Sans"/>
                </a:rPr>
                <a:t>kavramı</a:t>
              </a:r>
              <a:r>
                <a:rPr lang="en-US" sz="2400" dirty="0">
                  <a:solidFill>
                    <a:srgbClr val="2B4B82"/>
                  </a:solidFill>
                  <a:latin typeface="Clear Sans"/>
                </a:rPr>
                <a:t> </a:t>
              </a:r>
              <a:r>
                <a:rPr lang="en-US" sz="2400" dirty="0" err="1">
                  <a:solidFill>
                    <a:srgbClr val="2B4B82"/>
                  </a:solidFill>
                  <a:latin typeface="Clear Sans"/>
                </a:rPr>
                <a:t>öne</a:t>
              </a:r>
              <a:r>
                <a:rPr lang="en-US" sz="2400" dirty="0">
                  <a:solidFill>
                    <a:srgbClr val="2B4B82"/>
                  </a:solidFill>
                  <a:latin typeface="Clear Sans"/>
                </a:rPr>
                <a:t> </a:t>
              </a:r>
              <a:r>
                <a:rPr lang="en-US" sz="2400" dirty="0" err="1">
                  <a:solidFill>
                    <a:srgbClr val="2B4B82"/>
                  </a:solidFill>
                  <a:latin typeface="Clear Sans"/>
                </a:rPr>
                <a:t>sürülmektedir</a:t>
              </a:r>
              <a:r>
                <a:rPr lang="en-US" sz="2400" dirty="0">
                  <a:solidFill>
                    <a:srgbClr val="2B4B82"/>
                  </a:solidFill>
                  <a:latin typeface="Clear Sans"/>
                </a:rPr>
                <a: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716365" y="2175121"/>
            <a:ext cx="7542935" cy="5936758"/>
          </a:xfrm>
          <a:custGeom>
            <a:avLst/>
            <a:gdLst/>
            <a:ahLst/>
            <a:cxnLst/>
            <a:rect l="l" t="t" r="r" b="b"/>
            <a:pathLst>
              <a:path w="7542935" h="5936758">
                <a:moveTo>
                  <a:pt x="0" y="0"/>
                </a:moveTo>
                <a:lnTo>
                  <a:pt x="7542935" y="0"/>
                </a:lnTo>
                <a:lnTo>
                  <a:pt x="7542935" y="5936758"/>
                </a:lnTo>
                <a:lnTo>
                  <a:pt x="0" y="5936758"/>
                </a:lnTo>
                <a:lnTo>
                  <a:pt x="0" y="0"/>
                </a:lnTo>
                <a:close/>
              </a:path>
            </a:pathLst>
          </a:custGeom>
          <a:blipFill>
            <a:blip r:embed="rId2"/>
            <a:stretch>
              <a:fillRect/>
            </a:stretch>
          </a:blipFill>
        </p:spPr>
      </p:sp>
      <p:grpSp>
        <p:nvGrpSpPr>
          <p:cNvPr id="3" name="Group 3"/>
          <p:cNvGrpSpPr/>
          <p:nvPr/>
        </p:nvGrpSpPr>
        <p:grpSpPr>
          <a:xfrm>
            <a:off x="1028700" y="815536"/>
            <a:ext cx="8115300" cy="7676327"/>
            <a:chOff x="0" y="85725"/>
            <a:chExt cx="10820400" cy="10235103"/>
          </a:xfrm>
        </p:grpSpPr>
        <p:sp>
          <p:nvSpPr>
            <p:cNvPr id="4" name="TextBox 4"/>
            <p:cNvSpPr txBox="1"/>
            <p:nvPr/>
          </p:nvSpPr>
          <p:spPr>
            <a:xfrm>
              <a:off x="0" y="85725"/>
              <a:ext cx="10820400" cy="2337435"/>
            </a:xfrm>
            <a:prstGeom prst="rect">
              <a:avLst/>
            </a:prstGeom>
          </p:spPr>
          <p:txBody>
            <a:bodyPr lIns="0" tIns="0" rIns="0" bIns="0" rtlCol="0" anchor="t">
              <a:spAutoFit/>
            </a:bodyPr>
            <a:lstStyle/>
            <a:p>
              <a:pPr>
                <a:lnSpc>
                  <a:spcPts val="6719"/>
                </a:lnSpc>
              </a:pPr>
              <a:r>
                <a:rPr lang="en-US" sz="6399">
                  <a:solidFill>
                    <a:srgbClr val="F7B4A7"/>
                  </a:solidFill>
                  <a:latin typeface="Clear Sans Bold"/>
                </a:rPr>
                <a:t>Bulanık Mantık Tekniği</a:t>
              </a:r>
            </a:p>
          </p:txBody>
        </p:sp>
        <p:sp>
          <p:nvSpPr>
            <p:cNvPr id="5" name="TextBox 5"/>
            <p:cNvSpPr txBox="1"/>
            <p:nvPr/>
          </p:nvSpPr>
          <p:spPr>
            <a:xfrm>
              <a:off x="0" y="2808344"/>
              <a:ext cx="9398000" cy="7512484"/>
            </a:xfrm>
            <a:prstGeom prst="rect">
              <a:avLst/>
            </a:prstGeom>
          </p:spPr>
          <p:txBody>
            <a:bodyPr wrap="square" lIns="0" tIns="0" rIns="0" bIns="0" rtlCol="0" anchor="t">
              <a:spAutoFit/>
            </a:bodyPr>
            <a:lstStyle/>
            <a:p>
              <a:pPr>
                <a:lnSpc>
                  <a:spcPts val="3359"/>
                </a:lnSpc>
              </a:pPr>
              <a:r>
                <a:rPr lang="en-US" sz="2400" dirty="0" err="1">
                  <a:solidFill>
                    <a:srgbClr val="94DDDE"/>
                  </a:solidFill>
                  <a:latin typeface="Clear Sans"/>
                </a:rPr>
                <a:t>Örneğin</a:t>
              </a:r>
              <a:r>
                <a:rPr lang="en-US" sz="2400" dirty="0">
                  <a:solidFill>
                    <a:srgbClr val="94DDDE"/>
                  </a:solidFill>
                  <a:latin typeface="Clear Sans"/>
                </a:rPr>
                <a:t> </a:t>
              </a:r>
              <a:r>
                <a:rPr lang="en-US" sz="2400" dirty="0" err="1">
                  <a:solidFill>
                    <a:srgbClr val="94DDDE"/>
                  </a:solidFill>
                  <a:latin typeface="Clear Sans"/>
                </a:rPr>
                <a:t>bir</a:t>
              </a:r>
              <a:r>
                <a:rPr lang="en-US" sz="2400" dirty="0">
                  <a:solidFill>
                    <a:srgbClr val="94DDDE"/>
                  </a:solidFill>
                  <a:latin typeface="Clear Sans"/>
                </a:rPr>
                <a:t> </a:t>
              </a:r>
              <a:r>
                <a:rPr lang="en-US" sz="2400" dirty="0" err="1">
                  <a:solidFill>
                    <a:srgbClr val="94DDDE"/>
                  </a:solidFill>
                  <a:latin typeface="Clear Sans"/>
                </a:rPr>
                <a:t>kişinin</a:t>
              </a:r>
              <a:r>
                <a:rPr lang="en-US" sz="2400" dirty="0">
                  <a:solidFill>
                    <a:srgbClr val="94DDDE"/>
                  </a:solidFill>
                  <a:latin typeface="Clear Sans"/>
                </a:rPr>
                <a:t> </a:t>
              </a:r>
              <a:r>
                <a:rPr lang="en-US" sz="2400" dirty="0" err="1">
                  <a:solidFill>
                    <a:srgbClr val="94DDDE"/>
                  </a:solidFill>
                  <a:latin typeface="Clear Sans"/>
                </a:rPr>
                <a:t>yaşını</a:t>
              </a:r>
              <a:r>
                <a:rPr lang="en-US" sz="2400" dirty="0">
                  <a:solidFill>
                    <a:srgbClr val="94DDDE"/>
                  </a:solidFill>
                  <a:latin typeface="Clear Sans"/>
                </a:rPr>
                <a:t> </a:t>
              </a:r>
              <a:r>
                <a:rPr lang="en-US" sz="2400" dirty="0" err="1">
                  <a:solidFill>
                    <a:srgbClr val="94DDDE"/>
                  </a:solidFill>
                  <a:latin typeface="Clear Sans"/>
                </a:rPr>
                <a:t>tahmin</a:t>
              </a:r>
              <a:r>
                <a:rPr lang="en-US" sz="2400" dirty="0">
                  <a:solidFill>
                    <a:srgbClr val="94DDDE"/>
                  </a:solidFill>
                  <a:latin typeface="Clear Sans"/>
                </a:rPr>
                <a:t> </a:t>
              </a:r>
              <a:r>
                <a:rPr lang="en-US" sz="2400" dirty="0" err="1">
                  <a:solidFill>
                    <a:srgbClr val="94DDDE"/>
                  </a:solidFill>
                  <a:latin typeface="Clear Sans"/>
                </a:rPr>
                <a:t>etmeye</a:t>
              </a:r>
              <a:r>
                <a:rPr lang="en-US" sz="2400" dirty="0">
                  <a:solidFill>
                    <a:srgbClr val="94DDDE"/>
                  </a:solidFill>
                  <a:latin typeface="Clear Sans"/>
                </a:rPr>
                <a:t> </a:t>
              </a:r>
              <a:r>
                <a:rPr lang="en-US" sz="2400" dirty="0" err="1">
                  <a:solidFill>
                    <a:srgbClr val="94DDDE"/>
                  </a:solidFill>
                  <a:latin typeface="Clear Sans"/>
                </a:rPr>
                <a:t>çalışalım</a:t>
              </a:r>
              <a:r>
                <a:rPr lang="en-US" sz="2400" dirty="0">
                  <a:solidFill>
                    <a:srgbClr val="94DDDE"/>
                  </a:solidFill>
                  <a:latin typeface="Clear Sans"/>
                </a:rPr>
                <a:t>. </a:t>
              </a:r>
              <a:r>
                <a:rPr lang="en-US" sz="2400" dirty="0" err="1">
                  <a:solidFill>
                    <a:srgbClr val="94DDDE"/>
                  </a:solidFill>
                  <a:latin typeface="Clear Sans"/>
                </a:rPr>
                <a:t>Kişinin</a:t>
              </a:r>
              <a:r>
                <a:rPr lang="en-US" sz="2400" dirty="0">
                  <a:solidFill>
                    <a:srgbClr val="94DDDE"/>
                  </a:solidFill>
                  <a:latin typeface="Clear Sans"/>
                </a:rPr>
                <a:t> </a:t>
              </a:r>
              <a:r>
                <a:rPr lang="en-US" sz="2400" dirty="0" err="1">
                  <a:solidFill>
                    <a:srgbClr val="94DDDE"/>
                  </a:solidFill>
                  <a:latin typeface="Clear Sans"/>
                </a:rPr>
                <a:t>yaşını</a:t>
              </a:r>
              <a:r>
                <a:rPr lang="en-US" sz="2400" dirty="0">
                  <a:solidFill>
                    <a:srgbClr val="94DDDE"/>
                  </a:solidFill>
                  <a:latin typeface="Clear Sans"/>
                </a:rPr>
                <a:t> </a:t>
              </a:r>
              <a:r>
                <a:rPr lang="en-US" sz="2400" dirty="0" err="1">
                  <a:solidFill>
                    <a:srgbClr val="94DDDE"/>
                  </a:solidFill>
                  <a:latin typeface="Clear Sans"/>
                </a:rPr>
                <a:t>görsel</a:t>
              </a:r>
              <a:r>
                <a:rPr lang="en-US" sz="2400" dirty="0">
                  <a:solidFill>
                    <a:srgbClr val="94DDDE"/>
                  </a:solidFill>
                  <a:latin typeface="Clear Sans"/>
                </a:rPr>
                <a:t> </a:t>
              </a:r>
              <a:r>
                <a:rPr lang="en-US" sz="2400" dirty="0" err="1">
                  <a:solidFill>
                    <a:srgbClr val="94DDDE"/>
                  </a:solidFill>
                  <a:latin typeface="Clear Sans"/>
                </a:rPr>
                <a:t>olarak</a:t>
              </a:r>
              <a:r>
                <a:rPr lang="en-US" sz="2400" dirty="0">
                  <a:solidFill>
                    <a:srgbClr val="94DDDE"/>
                  </a:solidFill>
                  <a:latin typeface="Clear Sans"/>
                </a:rPr>
                <a:t> </a:t>
              </a:r>
              <a:r>
                <a:rPr lang="en-US" sz="2400" dirty="0" err="1">
                  <a:solidFill>
                    <a:srgbClr val="94DDDE"/>
                  </a:solidFill>
                  <a:latin typeface="Clear Sans"/>
                </a:rPr>
                <a:t>anlamak</a:t>
              </a:r>
              <a:r>
                <a:rPr lang="en-US" sz="2400" dirty="0">
                  <a:solidFill>
                    <a:srgbClr val="94DDDE"/>
                  </a:solidFill>
                  <a:latin typeface="Clear Sans"/>
                </a:rPr>
                <a:t> </a:t>
              </a:r>
              <a:r>
                <a:rPr lang="en-US" sz="2400" dirty="0" err="1">
                  <a:solidFill>
                    <a:srgbClr val="94DDDE"/>
                  </a:solidFill>
                  <a:latin typeface="Clear Sans"/>
                </a:rPr>
                <a:t>kesin</a:t>
              </a:r>
              <a:r>
                <a:rPr lang="en-US" sz="2400" dirty="0">
                  <a:solidFill>
                    <a:srgbClr val="94DDDE"/>
                  </a:solidFill>
                  <a:latin typeface="Clear Sans"/>
                </a:rPr>
                <a:t> </a:t>
              </a:r>
              <a:r>
                <a:rPr lang="en-US" sz="2400" dirty="0" err="1">
                  <a:solidFill>
                    <a:srgbClr val="94DDDE"/>
                  </a:solidFill>
                  <a:latin typeface="Clear Sans"/>
                </a:rPr>
                <a:t>bir</a:t>
              </a:r>
              <a:r>
                <a:rPr lang="en-US" sz="2400" dirty="0">
                  <a:solidFill>
                    <a:srgbClr val="94DDDE"/>
                  </a:solidFill>
                  <a:latin typeface="Clear Sans"/>
                </a:rPr>
                <a:t> </a:t>
              </a:r>
              <a:r>
                <a:rPr lang="en-US" sz="2400" dirty="0" err="1">
                  <a:solidFill>
                    <a:srgbClr val="94DDDE"/>
                  </a:solidFill>
                  <a:latin typeface="Clear Sans"/>
                </a:rPr>
                <a:t>sonuç</a:t>
              </a:r>
              <a:r>
                <a:rPr lang="en-US" sz="2400" dirty="0">
                  <a:solidFill>
                    <a:srgbClr val="94DDDE"/>
                  </a:solidFill>
                  <a:latin typeface="Clear Sans"/>
                </a:rPr>
                <a:t> </a:t>
              </a:r>
              <a:r>
                <a:rPr lang="en-US" sz="2400" dirty="0" err="1">
                  <a:solidFill>
                    <a:srgbClr val="94DDDE"/>
                  </a:solidFill>
                  <a:latin typeface="Clear Sans"/>
                </a:rPr>
                <a:t>değildir</a:t>
              </a:r>
              <a:r>
                <a:rPr lang="en-US" sz="2400" dirty="0">
                  <a:solidFill>
                    <a:srgbClr val="94DDDE"/>
                  </a:solidFill>
                  <a:latin typeface="Clear Sans"/>
                </a:rPr>
                <a:t>. </a:t>
              </a:r>
              <a:r>
                <a:rPr lang="en-US" sz="2400" dirty="0" err="1">
                  <a:solidFill>
                    <a:srgbClr val="94DDDE"/>
                  </a:solidFill>
                  <a:latin typeface="Clear Sans"/>
                </a:rPr>
                <a:t>Kişinin</a:t>
              </a:r>
              <a:r>
                <a:rPr lang="en-US" sz="2400" dirty="0">
                  <a:solidFill>
                    <a:srgbClr val="94DDDE"/>
                  </a:solidFill>
                  <a:latin typeface="Clear Sans"/>
                </a:rPr>
                <a:t> </a:t>
              </a:r>
              <a:r>
                <a:rPr lang="en-US" sz="2400" dirty="0" err="1">
                  <a:solidFill>
                    <a:srgbClr val="94DDDE"/>
                  </a:solidFill>
                  <a:latin typeface="Clear Sans"/>
                </a:rPr>
                <a:t>kesin</a:t>
              </a:r>
              <a:r>
                <a:rPr lang="en-US" sz="2400" dirty="0">
                  <a:solidFill>
                    <a:srgbClr val="94DDDE"/>
                  </a:solidFill>
                  <a:latin typeface="Clear Sans"/>
                </a:rPr>
                <a:t> </a:t>
              </a:r>
              <a:r>
                <a:rPr lang="en-US" sz="2400" dirty="0" err="1">
                  <a:solidFill>
                    <a:srgbClr val="94DDDE"/>
                  </a:solidFill>
                  <a:latin typeface="Clear Sans"/>
                </a:rPr>
                <a:t>yaşını</a:t>
              </a:r>
              <a:r>
                <a:rPr lang="en-US" sz="2400" dirty="0">
                  <a:solidFill>
                    <a:srgbClr val="94DDDE"/>
                  </a:solidFill>
                  <a:latin typeface="Clear Sans"/>
                </a:rPr>
                <a:t> </a:t>
              </a:r>
              <a:r>
                <a:rPr lang="en-US" sz="2400" dirty="0" err="1">
                  <a:solidFill>
                    <a:srgbClr val="94DDDE"/>
                  </a:solidFill>
                  <a:latin typeface="Clear Sans"/>
                </a:rPr>
                <a:t>belirlemek</a:t>
              </a:r>
              <a:r>
                <a:rPr lang="en-US" sz="2400" dirty="0">
                  <a:solidFill>
                    <a:srgbClr val="94DDDE"/>
                  </a:solidFill>
                  <a:latin typeface="Clear Sans"/>
                </a:rPr>
                <a:t> </a:t>
              </a:r>
              <a:r>
                <a:rPr lang="en-US" sz="2400" dirty="0" err="1">
                  <a:solidFill>
                    <a:srgbClr val="94DDDE"/>
                  </a:solidFill>
                  <a:latin typeface="Clear Sans"/>
                </a:rPr>
                <a:t>için</a:t>
              </a:r>
              <a:r>
                <a:rPr lang="en-US" sz="2400" dirty="0">
                  <a:solidFill>
                    <a:srgbClr val="94DDDE"/>
                  </a:solidFill>
                  <a:latin typeface="Clear Sans"/>
                </a:rPr>
                <a:t> </a:t>
              </a:r>
              <a:r>
                <a:rPr lang="en-US" sz="2400" dirty="0" err="1">
                  <a:solidFill>
                    <a:srgbClr val="94DDDE"/>
                  </a:solidFill>
                  <a:latin typeface="Clear Sans"/>
                </a:rPr>
                <a:t>ya</a:t>
              </a:r>
              <a:r>
                <a:rPr lang="en-US" sz="2400" dirty="0">
                  <a:solidFill>
                    <a:srgbClr val="94DDDE"/>
                  </a:solidFill>
                  <a:latin typeface="Clear Sans"/>
                </a:rPr>
                <a:t> </a:t>
              </a:r>
              <a:r>
                <a:rPr lang="en-US" sz="2400" dirty="0" err="1">
                  <a:solidFill>
                    <a:srgbClr val="94DDDE"/>
                  </a:solidFill>
                  <a:latin typeface="Clear Sans"/>
                </a:rPr>
                <a:t>kimliğine</a:t>
              </a:r>
              <a:r>
                <a:rPr lang="en-US" sz="2400" dirty="0">
                  <a:solidFill>
                    <a:srgbClr val="94DDDE"/>
                  </a:solidFill>
                  <a:latin typeface="Clear Sans"/>
                </a:rPr>
                <a:t> </a:t>
              </a:r>
              <a:r>
                <a:rPr lang="en-US" sz="2400" dirty="0" err="1">
                  <a:solidFill>
                    <a:srgbClr val="94DDDE"/>
                  </a:solidFill>
                  <a:latin typeface="Clear Sans"/>
                </a:rPr>
                <a:t>bakılır</a:t>
              </a:r>
              <a:r>
                <a:rPr lang="en-US" sz="2400" dirty="0">
                  <a:solidFill>
                    <a:srgbClr val="94DDDE"/>
                  </a:solidFill>
                  <a:latin typeface="Clear Sans"/>
                </a:rPr>
                <a:t> </a:t>
              </a:r>
              <a:r>
                <a:rPr lang="en-US" sz="2400" dirty="0" err="1">
                  <a:solidFill>
                    <a:srgbClr val="94DDDE"/>
                  </a:solidFill>
                  <a:latin typeface="Clear Sans"/>
                </a:rPr>
                <a:t>ya</a:t>
              </a:r>
              <a:r>
                <a:rPr lang="en-US" sz="2400" dirty="0">
                  <a:solidFill>
                    <a:srgbClr val="94DDDE"/>
                  </a:solidFill>
                  <a:latin typeface="Clear Sans"/>
                </a:rPr>
                <a:t> da </a:t>
              </a:r>
              <a:r>
                <a:rPr lang="en-US" sz="2400" dirty="0" err="1">
                  <a:solidFill>
                    <a:srgbClr val="94DDDE"/>
                  </a:solidFill>
                  <a:latin typeface="Clear Sans"/>
                </a:rPr>
                <a:t>tıbbi</a:t>
              </a:r>
              <a:r>
                <a:rPr lang="en-US" sz="2400" dirty="0">
                  <a:solidFill>
                    <a:srgbClr val="94DDDE"/>
                  </a:solidFill>
                  <a:latin typeface="Clear Sans"/>
                </a:rPr>
                <a:t> </a:t>
              </a:r>
              <a:r>
                <a:rPr lang="en-US" sz="2400" dirty="0" err="1">
                  <a:solidFill>
                    <a:srgbClr val="94DDDE"/>
                  </a:solidFill>
                  <a:latin typeface="Clear Sans"/>
                </a:rPr>
                <a:t>testler</a:t>
              </a:r>
              <a:r>
                <a:rPr lang="en-US" sz="2400" dirty="0">
                  <a:solidFill>
                    <a:srgbClr val="94DDDE"/>
                  </a:solidFill>
                  <a:latin typeface="Clear Sans"/>
                </a:rPr>
                <a:t> </a:t>
              </a:r>
              <a:r>
                <a:rPr lang="en-US" sz="2400" dirty="0" err="1">
                  <a:solidFill>
                    <a:srgbClr val="94DDDE"/>
                  </a:solidFill>
                  <a:latin typeface="Clear Sans"/>
                </a:rPr>
                <a:t>uygulanır</a:t>
              </a:r>
              <a:r>
                <a:rPr lang="en-US" sz="2400" dirty="0">
                  <a:solidFill>
                    <a:srgbClr val="94DDDE"/>
                  </a:solidFill>
                  <a:latin typeface="Clear Sans"/>
                </a:rPr>
                <a:t>. Bu </a:t>
              </a:r>
              <a:r>
                <a:rPr lang="en-US" sz="2400" dirty="0" err="1">
                  <a:solidFill>
                    <a:srgbClr val="94DDDE"/>
                  </a:solidFill>
                  <a:latin typeface="Clear Sans"/>
                </a:rPr>
                <a:t>sonuçlara</a:t>
              </a:r>
              <a:r>
                <a:rPr lang="en-US" sz="2400" dirty="0">
                  <a:solidFill>
                    <a:srgbClr val="94DDDE"/>
                  </a:solidFill>
                  <a:latin typeface="Clear Sans"/>
                </a:rPr>
                <a:t> </a:t>
              </a:r>
              <a:r>
                <a:rPr lang="en-US" sz="2400" dirty="0" err="1">
                  <a:solidFill>
                    <a:srgbClr val="94DDDE"/>
                  </a:solidFill>
                  <a:latin typeface="Clear Sans"/>
                </a:rPr>
                <a:t>bakarak</a:t>
              </a:r>
              <a:r>
                <a:rPr lang="en-US" sz="2400" dirty="0">
                  <a:solidFill>
                    <a:srgbClr val="94DDDE"/>
                  </a:solidFill>
                  <a:latin typeface="Clear Sans"/>
                </a:rPr>
                <a:t>, </a:t>
              </a:r>
              <a:r>
                <a:rPr lang="en-US" sz="2400" dirty="0" err="1">
                  <a:solidFill>
                    <a:srgbClr val="94DDDE"/>
                  </a:solidFill>
                  <a:latin typeface="Clear Sans"/>
                </a:rPr>
                <a:t>kişinin</a:t>
              </a:r>
              <a:r>
                <a:rPr lang="en-US" sz="2400" dirty="0">
                  <a:solidFill>
                    <a:srgbClr val="94DDDE"/>
                  </a:solidFill>
                  <a:latin typeface="Clear Sans"/>
                </a:rPr>
                <a:t> </a:t>
              </a:r>
              <a:r>
                <a:rPr lang="en-US" sz="2400" dirty="0" err="1">
                  <a:solidFill>
                    <a:srgbClr val="94DDDE"/>
                  </a:solidFill>
                  <a:latin typeface="Clear Sans"/>
                </a:rPr>
                <a:t>yaşı</a:t>
              </a:r>
              <a:r>
                <a:rPr lang="en-US" sz="2400" dirty="0">
                  <a:solidFill>
                    <a:srgbClr val="94DDDE"/>
                  </a:solidFill>
                  <a:latin typeface="Clear Sans"/>
                </a:rPr>
                <a:t> </a:t>
              </a:r>
              <a:r>
                <a:rPr lang="en-US" sz="2400" dirty="0" err="1">
                  <a:solidFill>
                    <a:srgbClr val="94DDDE"/>
                  </a:solidFill>
                  <a:latin typeface="Clear Sans"/>
                </a:rPr>
                <a:t>hakkında</a:t>
              </a:r>
              <a:r>
                <a:rPr lang="en-US" sz="2400" dirty="0">
                  <a:solidFill>
                    <a:srgbClr val="94DDDE"/>
                  </a:solidFill>
                  <a:latin typeface="Clear Sans"/>
                </a:rPr>
                <a:t> net </a:t>
              </a:r>
              <a:r>
                <a:rPr lang="en-US" sz="2400" dirty="0" err="1">
                  <a:solidFill>
                    <a:srgbClr val="94DDDE"/>
                  </a:solidFill>
                  <a:latin typeface="Clear Sans"/>
                </a:rPr>
                <a:t>bir</a:t>
              </a:r>
              <a:r>
                <a:rPr lang="en-US" sz="2400" dirty="0">
                  <a:solidFill>
                    <a:srgbClr val="94DDDE"/>
                  </a:solidFill>
                  <a:latin typeface="Clear Sans"/>
                </a:rPr>
                <a:t> </a:t>
              </a:r>
              <a:r>
                <a:rPr lang="en-US" sz="2400" dirty="0" err="1">
                  <a:solidFill>
                    <a:srgbClr val="94DDDE"/>
                  </a:solidFill>
                  <a:latin typeface="Clear Sans"/>
                </a:rPr>
                <a:t>bilgi</a:t>
              </a:r>
              <a:r>
                <a:rPr lang="en-US" sz="2400" dirty="0">
                  <a:solidFill>
                    <a:srgbClr val="94DDDE"/>
                  </a:solidFill>
                  <a:latin typeface="Clear Sans"/>
                </a:rPr>
                <a:t> </a:t>
              </a:r>
              <a:r>
                <a:rPr lang="en-US" sz="2400" dirty="0" err="1">
                  <a:solidFill>
                    <a:srgbClr val="94DDDE"/>
                  </a:solidFill>
                  <a:latin typeface="Clear Sans"/>
                </a:rPr>
                <a:t>elde</a:t>
              </a:r>
              <a:r>
                <a:rPr lang="en-US" sz="2400" dirty="0">
                  <a:solidFill>
                    <a:srgbClr val="94DDDE"/>
                  </a:solidFill>
                  <a:latin typeface="Clear Sans"/>
                </a:rPr>
                <a:t> </a:t>
              </a:r>
              <a:r>
                <a:rPr lang="en-US" sz="2400" dirty="0" err="1">
                  <a:solidFill>
                    <a:srgbClr val="94DDDE"/>
                  </a:solidFill>
                  <a:latin typeface="Clear Sans"/>
                </a:rPr>
                <a:t>edilir</a:t>
              </a:r>
              <a:r>
                <a:rPr lang="en-US" sz="2400" dirty="0">
                  <a:solidFill>
                    <a:srgbClr val="94DDDE"/>
                  </a:solidFill>
                  <a:latin typeface="Clear Sans"/>
                </a:rPr>
                <a:t>. </a:t>
              </a:r>
              <a:r>
                <a:rPr lang="en-US" sz="2400" dirty="0" err="1">
                  <a:solidFill>
                    <a:srgbClr val="94DDDE"/>
                  </a:solidFill>
                  <a:latin typeface="Clear Sans"/>
                </a:rPr>
                <a:t>Örneğin</a:t>
              </a:r>
              <a:r>
                <a:rPr lang="en-US" sz="2400" dirty="0">
                  <a:solidFill>
                    <a:srgbClr val="94DDDE"/>
                  </a:solidFill>
                  <a:latin typeface="Clear Sans"/>
                </a:rPr>
                <a:t> “Bu </a:t>
              </a:r>
              <a:r>
                <a:rPr lang="en-US" sz="2400" dirty="0" err="1">
                  <a:solidFill>
                    <a:srgbClr val="94DDDE"/>
                  </a:solidFill>
                  <a:latin typeface="Clear Sans"/>
                </a:rPr>
                <a:t>kişi</a:t>
              </a:r>
              <a:r>
                <a:rPr lang="en-US" sz="2400" dirty="0">
                  <a:solidFill>
                    <a:srgbClr val="94DDDE"/>
                  </a:solidFill>
                  <a:latin typeface="Clear Sans"/>
                </a:rPr>
                <a:t> 18 </a:t>
              </a:r>
              <a:r>
                <a:rPr lang="en-US" sz="2400" dirty="0" err="1">
                  <a:solidFill>
                    <a:srgbClr val="94DDDE"/>
                  </a:solidFill>
                  <a:latin typeface="Clear Sans"/>
                </a:rPr>
                <a:t>yaşından</a:t>
              </a:r>
              <a:r>
                <a:rPr lang="en-US" sz="2400" dirty="0">
                  <a:solidFill>
                    <a:srgbClr val="94DDDE"/>
                  </a:solidFill>
                  <a:latin typeface="Clear Sans"/>
                </a:rPr>
                <a:t> </a:t>
              </a:r>
              <a:r>
                <a:rPr lang="en-US" sz="2400" dirty="0" err="1">
                  <a:solidFill>
                    <a:srgbClr val="94DDDE"/>
                  </a:solidFill>
                  <a:latin typeface="Clear Sans"/>
                </a:rPr>
                <a:t>büyüktür</a:t>
              </a:r>
              <a:r>
                <a:rPr lang="en-US" sz="2400" dirty="0">
                  <a:solidFill>
                    <a:srgbClr val="94DDDE"/>
                  </a:solidFill>
                  <a:latin typeface="Clear Sans"/>
                </a:rPr>
                <a:t>.” </a:t>
              </a:r>
              <a:r>
                <a:rPr lang="en-US" sz="2400" dirty="0" err="1">
                  <a:solidFill>
                    <a:srgbClr val="94DDDE"/>
                  </a:solidFill>
                  <a:latin typeface="Clear Sans"/>
                </a:rPr>
                <a:t>gibi</a:t>
              </a:r>
              <a:r>
                <a:rPr lang="en-US" sz="2400" dirty="0">
                  <a:solidFill>
                    <a:srgbClr val="94DDDE"/>
                  </a:solidFill>
                  <a:latin typeface="Clear Sans"/>
                </a:rPr>
                <a:t> </a:t>
              </a:r>
              <a:r>
                <a:rPr lang="en-US" sz="2400" dirty="0" err="1">
                  <a:solidFill>
                    <a:srgbClr val="94DDDE"/>
                  </a:solidFill>
                  <a:latin typeface="Clear Sans"/>
                </a:rPr>
                <a:t>bir</a:t>
              </a:r>
              <a:r>
                <a:rPr lang="en-US" sz="2400" dirty="0">
                  <a:solidFill>
                    <a:srgbClr val="94DDDE"/>
                  </a:solidFill>
                  <a:latin typeface="Clear Sans"/>
                </a:rPr>
                <a:t> </a:t>
              </a:r>
              <a:r>
                <a:rPr lang="en-US" sz="2400" dirty="0" err="1">
                  <a:solidFill>
                    <a:srgbClr val="94DDDE"/>
                  </a:solidFill>
                  <a:latin typeface="Clear Sans"/>
                </a:rPr>
                <a:t>önermeye</a:t>
              </a:r>
              <a:r>
                <a:rPr lang="en-US" sz="2400" dirty="0">
                  <a:solidFill>
                    <a:srgbClr val="94DDDE"/>
                  </a:solidFill>
                  <a:latin typeface="Clear Sans"/>
                </a:rPr>
                <a:t> </a:t>
              </a:r>
              <a:r>
                <a:rPr lang="en-US" sz="2400" dirty="0" err="1">
                  <a:solidFill>
                    <a:srgbClr val="94DDDE"/>
                  </a:solidFill>
                  <a:latin typeface="Clear Sans"/>
                </a:rPr>
                <a:t>yüzde</a:t>
              </a:r>
              <a:r>
                <a:rPr lang="en-US" sz="2400" dirty="0">
                  <a:solidFill>
                    <a:srgbClr val="94DDDE"/>
                  </a:solidFill>
                  <a:latin typeface="Clear Sans"/>
                </a:rPr>
                <a:t> </a:t>
              </a:r>
              <a:r>
                <a:rPr lang="en-US" sz="2400" dirty="0" err="1">
                  <a:solidFill>
                    <a:srgbClr val="94DDDE"/>
                  </a:solidFill>
                  <a:latin typeface="Clear Sans"/>
                </a:rPr>
                <a:t>yüz</a:t>
              </a:r>
              <a:r>
                <a:rPr lang="en-US" sz="2400" dirty="0">
                  <a:solidFill>
                    <a:srgbClr val="94DDDE"/>
                  </a:solidFill>
                  <a:latin typeface="Clear Sans"/>
                </a:rPr>
                <a:t> </a:t>
              </a:r>
              <a:r>
                <a:rPr lang="en-US" sz="2400" dirty="0" err="1">
                  <a:solidFill>
                    <a:srgbClr val="94DDDE"/>
                  </a:solidFill>
                  <a:latin typeface="Clear Sans"/>
                </a:rPr>
                <a:t>yanlış</a:t>
              </a:r>
              <a:r>
                <a:rPr lang="en-US" sz="2400" dirty="0">
                  <a:solidFill>
                    <a:srgbClr val="94DDDE"/>
                  </a:solidFill>
                  <a:latin typeface="Clear Sans"/>
                </a:rPr>
                <a:t> </a:t>
              </a:r>
              <a:r>
                <a:rPr lang="en-US" sz="2400" dirty="0" err="1">
                  <a:solidFill>
                    <a:srgbClr val="94DDDE"/>
                  </a:solidFill>
                  <a:latin typeface="Clear Sans"/>
                </a:rPr>
                <a:t>ya</a:t>
              </a:r>
              <a:r>
                <a:rPr lang="en-US" sz="2400" dirty="0">
                  <a:solidFill>
                    <a:srgbClr val="94DDDE"/>
                  </a:solidFill>
                  <a:latin typeface="Clear Sans"/>
                </a:rPr>
                <a:t> da </a:t>
              </a:r>
              <a:r>
                <a:rPr lang="en-US" sz="2400" dirty="0" err="1">
                  <a:solidFill>
                    <a:srgbClr val="94DDDE"/>
                  </a:solidFill>
                  <a:latin typeface="Clear Sans"/>
                </a:rPr>
                <a:t>yüzde</a:t>
              </a:r>
              <a:r>
                <a:rPr lang="en-US" sz="2400" dirty="0">
                  <a:solidFill>
                    <a:srgbClr val="94DDDE"/>
                  </a:solidFill>
                  <a:latin typeface="Clear Sans"/>
                </a:rPr>
                <a:t> </a:t>
              </a:r>
              <a:r>
                <a:rPr lang="en-US" sz="2400" dirty="0" err="1">
                  <a:solidFill>
                    <a:srgbClr val="94DDDE"/>
                  </a:solidFill>
                  <a:latin typeface="Clear Sans"/>
                </a:rPr>
                <a:t>yüz</a:t>
              </a:r>
              <a:r>
                <a:rPr lang="en-US" sz="2400" dirty="0">
                  <a:solidFill>
                    <a:srgbClr val="94DDDE"/>
                  </a:solidFill>
                  <a:latin typeface="Clear Sans"/>
                </a:rPr>
                <a:t> </a:t>
              </a:r>
              <a:r>
                <a:rPr lang="en-US" sz="2400" dirty="0" err="1">
                  <a:solidFill>
                    <a:srgbClr val="94DDDE"/>
                  </a:solidFill>
                  <a:latin typeface="Clear Sans"/>
                </a:rPr>
                <a:t>doğru</a:t>
              </a:r>
              <a:r>
                <a:rPr lang="en-US" sz="2400" dirty="0">
                  <a:solidFill>
                    <a:srgbClr val="94DDDE"/>
                  </a:solidFill>
                  <a:latin typeface="Clear Sans"/>
                </a:rPr>
                <a:t> </a:t>
              </a:r>
              <a:r>
                <a:rPr lang="en-US" sz="2400" dirty="0" err="1">
                  <a:solidFill>
                    <a:srgbClr val="94DDDE"/>
                  </a:solidFill>
                  <a:latin typeface="Clear Sans"/>
                </a:rPr>
                <a:t>gibi</a:t>
              </a:r>
              <a:r>
                <a:rPr lang="en-US" sz="2400" dirty="0">
                  <a:solidFill>
                    <a:srgbClr val="94DDDE"/>
                  </a:solidFill>
                  <a:latin typeface="Clear Sans"/>
                </a:rPr>
                <a:t> </a:t>
              </a:r>
              <a:r>
                <a:rPr lang="en-US" sz="2400" dirty="0" err="1">
                  <a:solidFill>
                    <a:srgbClr val="94DDDE"/>
                  </a:solidFill>
                  <a:latin typeface="Clear Sans"/>
                </a:rPr>
                <a:t>bir</a:t>
              </a:r>
              <a:r>
                <a:rPr lang="en-US" sz="2400" dirty="0">
                  <a:solidFill>
                    <a:srgbClr val="94DDDE"/>
                  </a:solidFill>
                  <a:latin typeface="Clear Sans"/>
                </a:rPr>
                <a:t> </a:t>
              </a:r>
              <a:r>
                <a:rPr lang="en-US" sz="2400" dirty="0" err="1">
                  <a:solidFill>
                    <a:srgbClr val="94DDDE"/>
                  </a:solidFill>
                  <a:latin typeface="Clear Sans"/>
                </a:rPr>
                <a:t>yorum</a:t>
              </a:r>
              <a:r>
                <a:rPr lang="en-US" sz="2400" dirty="0">
                  <a:solidFill>
                    <a:srgbClr val="94DDDE"/>
                  </a:solidFill>
                  <a:latin typeface="Clear Sans"/>
                </a:rPr>
                <a:t> </a:t>
              </a:r>
              <a:r>
                <a:rPr lang="en-US" sz="2400" dirty="0" err="1">
                  <a:solidFill>
                    <a:srgbClr val="94DDDE"/>
                  </a:solidFill>
                  <a:latin typeface="Clear Sans"/>
                </a:rPr>
                <a:t>getirmek</a:t>
              </a:r>
              <a:r>
                <a:rPr lang="en-US" sz="2400" dirty="0">
                  <a:solidFill>
                    <a:srgbClr val="94DDDE"/>
                  </a:solidFill>
                  <a:latin typeface="Clear Sans"/>
                </a:rPr>
                <a:t> </a:t>
              </a:r>
              <a:r>
                <a:rPr lang="en-US" sz="2400" dirty="0" err="1">
                  <a:solidFill>
                    <a:srgbClr val="94DDDE"/>
                  </a:solidFill>
                  <a:latin typeface="Clear Sans"/>
                </a:rPr>
                <a:t>mümkündür</a:t>
              </a:r>
              <a:r>
                <a:rPr lang="en-US" sz="2400" dirty="0">
                  <a:solidFill>
                    <a:srgbClr val="94DDDE"/>
                  </a:solidFill>
                  <a:latin typeface="Clear Sans"/>
                </a:rPr>
                <a:t>. </a:t>
              </a:r>
              <a:r>
                <a:rPr lang="en-US" sz="2400" dirty="0" err="1">
                  <a:solidFill>
                    <a:srgbClr val="94DDDE"/>
                  </a:solidFill>
                  <a:latin typeface="Clear Sans"/>
                </a:rPr>
                <a:t>Ancak</a:t>
              </a:r>
              <a:r>
                <a:rPr lang="en-US" sz="2400" dirty="0">
                  <a:solidFill>
                    <a:srgbClr val="94DDDE"/>
                  </a:solidFill>
                  <a:latin typeface="Clear Sans"/>
                </a:rPr>
                <a:t> </a:t>
              </a:r>
              <a:r>
                <a:rPr lang="en-US" sz="2400" dirty="0" err="1">
                  <a:solidFill>
                    <a:srgbClr val="94DDDE"/>
                  </a:solidFill>
                  <a:latin typeface="Clear Sans"/>
                </a:rPr>
                <a:t>önerme</a:t>
              </a:r>
              <a:r>
                <a:rPr lang="en-US" sz="2400" dirty="0">
                  <a:solidFill>
                    <a:srgbClr val="94DDDE"/>
                  </a:solidFill>
                  <a:latin typeface="Clear Sans"/>
                </a:rPr>
                <a:t> “Bu </a:t>
              </a:r>
              <a:r>
                <a:rPr lang="en-US" sz="2400" dirty="0" err="1">
                  <a:solidFill>
                    <a:srgbClr val="94DDDE"/>
                  </a:solidFill>
                  <a:latin typeface="Clear Sans"/>
                </a:rPr>
                <a:t>kişi</a:t>
              </a:r>
              <a:r>
                <a:rPr lang="en-US" sz="2400" dirty="0">
                  <a:solidFill>
                    <a:srgbClr val="94DDDE"/>
                  </a:solidFill>
                  <a:latin typeface="Clear Sans"/>
                </a:rPr>
                <a:t> </a:t>
              </a:r>
              <a:r>
                <a:rPr lang="en-US" sz="2400" dirty="0" err="1">
                  <a:solidFill>
                    <a:srgbClr val="94DDDE"/>
                  </a:solidFill>
                  <a:latin typeface="Clear Sans"/>
                </a:rPr>
                <a:t>gençtir</a:t>
              </a:r>
              <a:r>
                <a:rPr lang="en-US" sz="2400" dirty="0">
                  <a:solidFill>
                    <a:srgbClr val="94DDDE"/>
                  </a:solidFill>
                  <a:latin typeface="Clear Sans"/>
                </a:rPr>
                <a:t>.” </a:t>
              </a:r>
              <a:r>
                <a:rPr lang="en-US" sz="2400" dirty="0" err="1">
                  <a:solidFill>
                    <a:srgbClr val="94DDDE"/>
                  </a:solidFill>
                  <a:latin typeface="Clear Sans"/>
                </a:rPr>
                <a:t>şeklinde</a:t>
              </a:r>
              <a:r>
                <a:rPr lang="en-US" sz="2400" dirty="0">
                  <a:solidFill>
                    <a:srgbClr val="94DDDE"/>
                  </a:solidFill>
                  <a:latin typeface="Clear Sans"/>
                </a:rPr>
                <a:t> </a:t>
              </a:r>
              <a:r>
                <a:rPr lang="en-US" sz="2400" dirty="0" err="1">
                  <a:solidFill>
                    <a:srgbClr val="94DDDE"/>
                  </a:solidFill>
                  <a:latin typeface="Clear Sans"/>
                </a:rPr>
                <a:t>ortaya</a:t>
              </a:r>
              <a:r>
                <a:rPr lang="en-US" sz="2400" dirty="0">
                  <a:solidFill>
                    <a:srgbClr val="94DDDE"/>
                  </a:solidFill>
                  <a:latin typeface="Clear Sans"/>
                </a:rPr>
                <a:t> </a:t>
              </a:r>
              <a:r>
                <a:rPr lang="en-US" sz="2400" dirty="0" err="1">
                  <a:solidFill>
                    <a:srgbClr val="94DDDE"/>
                  </a:solidFill>
                  <a:latin typeface="Clear Sans"/>
                </a:rPr>
                <a:t>atılırsa</a:t>
              </a:r>
              <a:r>
                <a:rPr lang="en-US" sz="2400" dirty="0">
                  <a:solidFill>
                    <a:srgbClr val="94DDDE"/>
                  </a:solidFill>
                  <a:latin typeface="Clear Sans"/>
                </a:rPr>
                <a:t> </a:t>
              </a:r>
              <a:r>
                <a:rPr lang="en-US" sz="2400" dirty="0" err="1">
                  <a:solidFill>
                    <a:srgbClr val="94DDDE"/>
                  </a:solidFill>
                  <a:latin typeface="Clear Sans"/>
                </a:rPr>
                <a:t>bulanık</a:t>
              </a:r>
              <a:r>
                <a:rPr lang="en-US" sz="2400" dirty="0">
                  <a:solidFill>
                    <a:srgbClr val="94DDDE"/>
                  </a:solidFill>
                  <a:latin typeface="Clear Sans"/>
                </a:rPr>
                <a:t> </a:t>
              </a:r>
              <a:r>
                <a:rPr lang="en-US" sz="2400" dirty="0" err="1">
                  <a:solidFill>
                    <a:srgbClr val="94DDDE"/>
                  </a:solidFill>
                  <a:latin typeface="Clear Sans"/>
                </a:rPr>
                <a:t>mantık</a:t>
              </a:r>
              <a:r>
                <a:rPr lang="en-US" sz="2400" dirty="0">
                  <a:solidFill>
                    <a:srgbClr val="94DDDE"/>
                  </a:solidFill>
                  <a:latin typeface="Clear Sans"/>
                </a:rPr>
                <a:t> </a:t>
              </a:r>
              <a:r>
                <a:rPr lang="en-US" sz="2400" dirty="0" err="1">
                  <a:solidFill>
                    <a:srgbClr val="94DDDE"/>
                  </a:solidFill>
                  <a:latin typeface="Clear Sans"/>
                </a:rPr>
                <a:t>kavramı</a:t>
              </a:r>
              <a:r>
                <a:rPr lang="en-US" sz="2400" dirty="0">
                  <a:solidFill>
                    <a:srgbClr val="94DDDE"/>
                  </a:solidFill>
                  <a:latin typeface="Clear Sans"/>
                </a:rPr>
                <a:t> </a:t>
              </a:r>
              <a:r>
                <a:rPr lang="en-US" sz="2400" dirty="0" err="1">
                  <a:solidFill>
                    <a:srgbClr val="94DDDE"/>
                  </a:solidFill>
                  <a:latin typeface="Clear Sans"/>
                </a:rPr>
                <a:t>ortaya</a:t>
              </a:r>
              <a:r>
                <a:rPr lang="en-US" sz="2400" dirty="0">
                  <a:solidFill>
                    <a:srgbClr val="94DDDE"/>
                  </a:solidFill>
                  <a:latin typeface="Clear Sans"/>
                </a:rPr>
                <a:t> </a:t>
              </a:r>
              <a:r>
                <a:rPr lang="en-US" sz="2400" dirty="0" err="1">
                  <a:solidFill>
                    <a:srgbClr val="94DDDE"/>
                  </a:solidFill>
                  <a:latin typeface="Clear Sans"/>
                </a:rPr>
                <a:t>çıkacaktır</a:t>
              </a:r>
              <a:r>
                <a:rPr lang="en-US" sz="2400" dirty="0">
                  <a:solidFill>
                    <a:srgbClr val="94DDDE"/>
                  </a:solidFill>
                  <a:latin typeface="Clear Sans"/>
                </a:rPr>
                <a:t>. </a:t>
              </a:r>
              <a:r>
                <a:rPr lang="en-US" sz="2400" dirty="0" err="1">
                  <a:solidFill>
                    <a:srgbClr val="94DDDE"/>
                  </a:solidFill>
                  <a:latin typeface="Clear Sans"/>
                </a:rPr>
                <a:t>Şekil</a:t>
              </a:r>
              <a:r>
                <a:rPr lang="en-US" sz="2400" dirty="0">
                  <a:solidFill>
                    <a:srgbClr val="94DDDE"/>
                  </a:solidFill>
                  <a:latin typeface="Clear Sans"/>
                </a:rPr>
                <a:t> 2.3’te </a:t>
              </a:r>
              <a:r>
                <a:rPr lang="en-US" sz="2400" dirty="0" err="1">
                  <a:solidFill>
                    <a:srgbClr val="94DDDE"/>
                  </a:solidFill>
                  <a:latin typeface="Clear Sans"/>
                </a:rPr>
                <a:t>bulanık</a:t>
              </a:r>
              <a:r>
                <a:rPr lang="en-US" sz="2400" dirty="0">
                  <a:solidFill>
                    <a:srgbClr val="94DDDE"/>
                  </a:solidFill>
                  <a:latin typeface="Clear Sans"/>
                </a:rPr>
                <a:t> </a:t>
              </a:r>
              <a:r>
                <a:rPr lang="en-US" sz="2400" dirty="0" err="1">
                  <a:solidFill>
                    <a:srgbClr val="94DDDE"/>
                  </a:solidFill>
                  <a:latin typeface="Clear Sans"/>
                </a:rPr>
                <a:t>mantık</a:t>
              </a:r>
              <a:r>
                <a:rPr lang="en-US" sz="2400" dirty="0">
                  <a:solidFill>
                    <a:srgbClr val="94DDDE"/>
                  </a:solidFill>
                  <a:latin typeface="Clear Sans"/>
                </a:rPr>
                <a:t> </a:t>
              </a:r>
              <a:r>
                <a:rPr lang="en-US" sz="2400" dirty="0" err="1">
                  <a:solidFill>
                    <a:srgbClr val="94DDDE"/>
                  </a:solidFill>
                  <a:latin typeface="Clear Sans"/>
                </a:rPr>
                <a:t>işlem</a:t>
              </a:r>
              <a:r>
                <a:rPr lang="en-US" sz="2400" dirty="0">
                  <a:solidFill>
                    <a:srgbClr val="94DDDE"/>
                  </a:solidFill>
                  <a:latin typeface="Clear Sans"/>
                </a:rPr>
                <a:t> </a:t>
              </a:r>
              <a:r>
                <a:rPr lang="en-US" sz="2400" dirty="0" err="1">
                  <a:solidFill>
                    <a:srgbClr val="94DDDE"/>
                  </a:solidFill>
                  <a:latin typeface="Clear Sans"/>
                </a:rPr>
                <a:t>sırası</a:t>
              </a:r>
              <a:r>
                <a:rPr lang="en-US" sz="2400" dirty="0">
                  <a:solidFill>
                    <a:srgbClr val="94DDDE"/>
                  </a:solidFill>
                  <a:latin typeface="Clear Sans"/>
                </a:rPr>
                <a:t> </a:t>
              </a:r>
              <a:r>
                <a:rPr lang="en-US" sz="2400" dirty="0" err="1">
                  <a:solidFill>
                    <a:srgbClr val="94DDDE"/>
                  </a:solidFill>
                  <a:latin typeface="Clear Sans"/>
                </a:rPr>
                <a:t>gösterilmiştir</a:t>
              </a:r>
              <a:r>
                <a:rPr lang="en-US" sz="2400" dirty="0">
                  <a:solidFill>
                    <a:srgbClr val="94DDDE"/>
                  </a:solidFill>
                  <a:latin typeface="Clear Sans"/>
                </a:rPr>
                <a:t>. </a:t>
              </a:r>
              <a:r>
                <a:rPr lang="en-US" sz="2400" dirty="0" err="1">
                  <a:solidFill>
                    <a:srgbClr val="94DDDE"/>
                  </a:solidFill>
                  <a:latin typeface="Clear Sans"/>
                </a:rPr>
                <a:t>Yapay</a:t>
              </a:r>
              <a:r>
                <a:rPr lang="en-US" sz="2400" dirty="0">
                  <a:solidFill>
                    <a:srgbClr val="94DDDE"/>
                  </a:solidFill>
                  <a:latin typeface="Clear Sans"/>
                </a:rPr>
                <a:t> </a:t>
              </a:r>
              <a:r>
                <a:rPr lang="en-US" sz="2400" dirty="0" err="1">
                  <a:solidFill>
                    <a:srgbClr val="94DDDE"/>
                  </a:solidFill>
                  <a:latin typeface="Clear Sans"/>
                </a:rPr>
                <a:t>zekâda</a:t>
              </a:r>
              <a:r>
                <a:rPr lang="en-US" sz="2400" dirty="0">
                  <a:solidFill>
                    <a:srgbClr val="94DDDE"/>
                  </a:solidFill>
                  <a:latin typeface="Clear Sans"/>
                </a:rPr>
                <a:t> </a:t>
              </a:r>
              <a:r>
                <a:rPr lang="en-US" sz="2400" dirty="0" err="1">
                  <a:solidFill>
                    <a:srgbClr val="94DDDE"/>
                  </a:solidFill>
                  <a:latin typeface="Clear Sans"/>
                </a:rPr>
                <a:t>bulanık</a:t>
              </a:r>
              <a:r>
                <a:rPr lang="en-US" sz="2400" dirty="0">
                  <a:solidFill>
                    <a:srgbClr val="94DDDE"/>
                  </a:solidFill>
                  <a:latin typeface="Clear Sans"/>
                </a:rPr>
                <a:t> </a:t>
              </a:r>
              <a:r>
                <a:rPr lang="en-US" sz="2400" dirty="0" err="1">
                  <a:solidFill>
                    <a:srgbClr val="94DDDE"/>
                  </a:solidFill>
                  <a:latin typeface="Clear Sans"/>
                </a:rPr>
                <a:t>mantık</a:t>
              </a:r>
              <a:r>
                <a:rPr lang="en-US" sz="2400" dirty="0">
                  <a:solidFill>
                    <a:srgbClr val="94DDDE"/>
                  </a:solidFill>
                  <a:latin typeface="Clear Sans"/>
                </a:rPr>
                <a:t> </a:t>
              </a:r>
              <a:r>
                <a:rPr lang="en-US" sz="2400" dirty="0" err="1">
                  <a:solidFill>
                    <a:srgbClr val="94DDDE"/>
                  </a:solidFill>
                  <a:latin typeface="Clear Sans"/>
                </a:rPr>
                <a:t>bileşenleri</a:t>
              </a:r>
              <a:r>
                <a:rPr lang="en-US" sz="2400" dirty="0">
                  <a:solidFill>
                    <a:srgbClr val="94DDDE"/>
                  </a:solidFill>
                  <a:latin typeface="Clear Sans"/>
                </a:rPr>
                <a:t> </a:t>
              </a:r>
              <a:r>
                <a:rPr lang="en-US" sz="2400" dirty="0" err="1">
                  <a:solidFill>
                    <a:srgbClr val="94DDDE"/>
                  </a:solidFill>
                  <a:latin typeface="Clear Sans"/>
                </a:rPr>
                <a:t>şöyledir</a:t>
              </a:r>
              <a:r>
                <a:rPr lang="en-US" sz="2400" dirty="0">
                  <a:solidFill>
                    <a:srgbClr val="94DDDE"/>
                  </a:solidFill>
                  <a:latin typeface="Clear Sans"/>
                </a:rPr>
                <a:t>: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525628" y="-3110722"/>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46160" y="824590"/>
            <a:ext cx="9569415" cy="2514797"/>
            <a:chOff x="0" y="0"/>
            <a:chExt cx="12759220" cy="3353063"/>
          </a:xfrm>
        </p:grpSpPr>
        <p:sp>
          <p:nvSpPr>
            <p:cNvPr id="4" name="TextBox 4"/>
            <p:cNvSpPr txBox="1"/>
            <p:nvPr/>
          </p:nvSpPr>
          <p:spPr>
            <a:xfrm>
              <a:off x="0" y="85725"/>
              <a:ext cx="12759220" cy="2337435"/>
            </a:xfrm>
            <a:prstGeom prst="rect">
              <a:avLst/>
            </a:prstGeom>
          </p:spPr>
          <p:txBody>
            <a:bodyPr lIns="0" tIns="0" rIns="0" bIns="0" rtlCol="0" anchor="t">
              <a:spAutoFit/>
            </a:bodyPr>
            <a:lstStyle/>
            <a:p>
              <a:pPr>
                <a:lnSpc>
                  <a:spcPts val="6719"/>
                </a:lnSpc>
              </a:pPr>
              <a:r>
                <a:rPr lang="en-US" sz="6399">
                  <a:solidFill>
                    <a:srgbClr val="2B4B82"/>
                  </a:solidFill>
                  <a:latin typeface="Clear Sans Bold"/>
                </a:rPr>
                <a:t>Yapay Zekada Bulanık Mantık Bileşenleri</a:t>
              </a:r>
            </a:p>
          </p:txBody>
        </p:sp>
        <p:sp>
          <p:nvSpPr>
            <p:cNvPr id="5" name="TextBox 5"/>
            <p:cNvSpPr txBox="1"/>
            <p:nvPr/>
          </p:nvSpPr>
          <p:spPr>
            <a:xfrm>
              <a:off x="0" y="2708326"/>
              <a:ext cx="12759220" cy="644737"/>
            </a:xfrm>
            <a:prstGeom prst="rect">
              <a:avLst/>
            </a:prstGeom>
          </p:spPr>
          <p:txBody>
            <a:bodyPr lIns="0" tIns="0" rIns="0" bIns="0" rtlCol="0" anchor="t">
              <a:spAutoFit/>
            </a:bodyPr>
            <a:lstStyle/>
            <a:p>
              <a:pPr>
                <a:lnSpc>
                  <a:spcPts val="4060"/>
                </a:lnSpc>
              </a:pPr>
              <a:endParaRPr/>
            </a:p>
          </p:txBody>
        </p:sp>
      </p:grpSp>
      <p:graphicFrame>
        <p:nvGraphicFramePr>
          <p:cNvPr id="6" name="Table 6"/>
          <p:cNvGraphicFramePr>
            <a:graphicFrameLocks noGrp="1"/>
          </p:cNvGraphicFramePr>
          <p:nvPr>
            <p:extLst>
              <p:ext uri="{D42A27DB-BD31-4B8C-83A1-F6EECF244321}">
                <p14:modId xmlns:p14="http://schemas.microsoft.com/office/powerpoint/2010/main" val="4119212433"/>
              </p:ext>
            </p:extLst>
          </p:nvPr>
        </p:nvGraphicFramePr>
        <p:xfrm>
          <a:off x="1028700" y="4076700"/>
          <a:ext cx="16230599" cy="5495925"/>
        </p:xfrm>
        <a:graphic>
          <a:graphicData uri="http://schemas.openxmlformats.org/drawingml/2006/table">
            <a:tbl>
              <a:tblPr/>
              <a:tblGrid>
                <a:gridCol w="5437794">
                  <a:extLst>
                    <a:ext uri="{9D8B030D-6E8A-4147-A177-3AD203B41FA5}">
                      <a16:colId xmlns:a16="http://schemas.microsoft.com/office/drawing/2014/main" val="20000"/>
                    </a:ext>
                  </a:extLst>
                </a:gridCol>
                <a:gridCol w="5437794">
                  <a:extLst>
                    <a:ext uri="{9D8B030D-6E8A-4147-A177-3AD203B41FA5}">
                      <a16:colId xmlns:a16="http://schemas.microsoft.com/office/drawing/2014/main" val="20001"/>
                    </a:ext>
                  </a:extLst>
                </a:gridCol>
                <a:gridCol w="5355011">
                  <a:extLst>
                    <a:ext uri="{9D8B030D-6E8A-4147-A177-3AD203B41FA5}">
                      <a16:colId xmlns:a16="http://schemas.microsoft.com/office/drawing/2014/main" val="20002"/>
                    </a:ext>
                  </a:extLst>
                </a:gridCol>
              </a:tblGrid>
              <a:tr h="2997777">
                <a:tc>
                  <a:txBody>
                    <a:bodyPr/>
                    <a:lstStyle/>
                    <a:p>
                      <a:pPr algn="l">
                        <a:lnSpc>
                          <a:spcPts val="3919"/>
                        </a:lnSpc>
                        <a:defRPr/>
                      </a:pPr>
                      <a:r>
                        <a:rPr lang="tr-TR" sz="2799" dirty="0">
                          <a:solidFill>
                            <a:srgbClr val="2B4B82"/>
                          </a:solidFill>
                          <a:latin typeface="Clear Sans Bold"/>
                        </a:rPr>
                        <a:t>1) </a:t>
                      </a:r>
                      <a:r>
                        <a:rPr lang="en-US" sz="2799" dirty="0" err="1">
                          <a:solidFill>
                            <a:srgbClr val="2B4B82"/>
                          </a:solidFill>
                          <a:latin typeface="Clear Sans Bold"/>
                        </a:rPr>
                        <a:t>Giriş</a:t>
                      </a:r>
                      <a:r>
                        <a:rPr lang="en-US" sz="2799" dirty="0">
                          <a:solidFill>
                            <a:srgbClr val="2B4B82"/>
                          </a:solidFill>
                          <a:latin typeface="Clear Sans Bold"/>
                        </a:rPr>
                        <a:t>: </a:t>
                      </a:r>
                      <a:r>
                        <a:rPr lang="en-US" sz="2799" dirty="0" err="1">
                          <a:solidFill>
                            <a:srgbClr val="2B4B82"/>
                          </a:solidFill>
                          <a:latin typeface="Clear Sans Bold"/>
                        </a:rPr>
                        <a:t>Yapay</a:t>
                      </a:r>
                      <a:r>
                        <a:rPr lang="en-US" sz="2799" dirty="0">
                          <a:solidFill>
                            <a:srgbClr val="2B4B82"/>
                          </a:solidFill>
                          <a:latin typeface="Clear Sans Bold"/>
                        </a:rPr>
                        <a:t> </a:t>
                      </a:r>
                      <a:r>
                        <a:rPr lang="en-US" sz="2799" dirty="0" err="1">
                          <a:solidFill>
                            <a:srgbClr val="2B4B82"/>
                          </a:solidFill>
                          <a:latin typeface="Clear Sans Bold"/>
                        </a:rPr>
                        <a:t>zekâ</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mantık</a:t>
                      </a:r>
                      <a:r>
                        <a:rPr lang="en-US" sz="2799" dirty="0">
                          <a:solidFill>
                            <a:srgbClr val="2B4B82"/>
                          </a:solidFill>
                          <a:latin typeface="Clear Sans Bold"/>
                        </a:rPr>
                        <a:t> </a:t>
                      </a:r>
                      <a:r>
                        <a:rPr lang="en-US" sz="2799" dirty="0" err="1">
                          <a:solidFill>
                            <a:srgbClr val="2B4B82"/>
                          </a:solidFill>
                          <a:latin typeface="Clear Sans Bold"/>
                        </a:rPr>
                        <a:t>sistemlerinde</a:t>
                      </a:r>
                      <a:r>
                        <a:rPr lang="en-US" sz="2799" dirty="0">
                          <a:solidFill>
                            <a:srgbClr val="2B4B82"/>
                          </a:solidFill>
                          <a:latin typeface="Clear Sans Bold"/>
                        </a:rPr>
                        <a:t> ilk </a:t>
                      </a:r>
                      <a:r>
                        <a:rPr lang="en-US" sz="2799" dirty="0" err="1">
                          <a:solidFill>
                            <a:srgbClr val="2B4B82"/>
                          </a:solidFill>
                          <a:latin typeface="Clear Sans Bold"/>
                        </a:rPr>
                        <a:t>olarak</a:t>
                      </a:r>
                      <a:r>
                        <a:rPr lang="en-US" sz="2799" dirty="0">
                          <a:solidFill>
                            <a:srgbClr val="2B4B82"/>
                          </a:solidFill>
                          <a:latin typeface="Clear Sans Bold"/>
                        </a:rPr>
                        <a:t> </a:t>
                      </a:r>
                      <a:r>
                        <a:rPr lang="en-US" sz="2799" dirty="0" err="1">
                          <a:solidFill>
                            <a:srgbClr val="2B4B82"/>
                          </a:solidFill>
                          <a:latin typeface="Clear Sans Bold"/>
                        </a:rPr>
                        <a:t>veri</a:t>
                      </a:r>
                      <a:r>
                        <a:rPr lang="en-US" sz="2799" dirty="0">
                          <a:solidFill>
                            <a:srgbClr val="2B4B82"/>
                          </a:solidFill>
                          <a:latin typeface="Clear Sans Bold"/>
                        </a:rPr>
                        <a:t> </a:t>
                      </a:r>
                      <a:r>
                        <a:rPr lang="en-US" sz="2799" dirty="0" err="1">
                          <a:solidFill>
                            <a:srgbClr val="2B4B82"/>
                          </a:solidFill>
                          <a:latin typeface="Clear Sans Bold"/>
                        </a:rPr>
                        <a:t>girişi</a:t>
                      </a:r>
                      <a:r>
                        <a:rPr lang="en-US" sz="2799" dirty="0">
                          <a:solidFill>
                            <a:srgbClr val="2B4B82"/>
                          </a:solidFill>
                          <a:latin typeface="Clear Sans Bold"/>
                        </a:rPr>
                        <a:t> </a:t>
                      </a:r>
                      <a:r>
                        <a:rPr lang="en-US" sz="2799" dirty="0" err="1">
                          <a:solidFill>
                            <a:srgbClr val="2B4B82"/>
                          </a:solidFill>
                          <a:latin typeface="Clear Sans Bold"/>
                        </a:rPr>
                        <a:t>yapılır</a:t>
                      </a:r>
                      <a:r>
                        <a:rPr lang="en-US" sz="2799" dirty="0">
                          <a:solidFill>
                            <a:srgbClr val="2B4B82"/>
                          </a:solidFill>
                          <a:latin typeface="Clear Sans Bold"/>
                        </a:rPr>
                        <a:t>. </a:t>
                      </a:r>
                      <a:r>
                        <a:rPr lang="en-US" sz="2799" dirty="0" err="1">
                          <a:solidFill>
                            <a:srgbClr val="2B4B82"/>
                          </a:solidFill>
                          <a:latin typeface="Clear Sans Bold"/>
                        </a:rPr>
                        <a:t>Böylece</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mantık</a:t>
                      </a:r>
                      <a:r>
                        <a:rPr lang="en-US" sz="2799" dirty="0">
                          <a:solidFill>
                            <a:srgbClr val="2B4B82"/>
                          </a:solidFill>
                          <a:latin typeface="Clear Sans Bold"/>
                        </a:rPr>
                        <a:t> </a:t>
                      </a:r>
                      <a:r>
                        <a:rPr lang="en-US" sz="2799" dirty="0" err="1">
                          <a:solidFill>
                            <a:srgbClr val="2B4B82"/>
                          </a:solidFill>
                          <a:latin typeface="Clear Sans Bold"/>
                        </a:rPr>
                        <a:t>sistemi</a:t>
                      </a:r>
                      <a:r>
                        <a:rPr lang="en-US" sz="2799" dirty="0">
                          <a:solidFill>
                            <a:srgbClr val="2B4B82"/>
                          </a:solidFill>
                          <a:latin typeface="Clear Sans Bold"/>
                        </a:rPr>
                        <a:t> </a:t>
                      </a:r>
                      <a:r>
                        <a:rPr lang="en-US" sz="2799" dirty="0" err="1">
                          <a:solidFill>
                            <a:srgbClr val="2B4B82"/>
                          </a:solidFill>
                          <a:latin typeface="Clear Sans Bold"/>
                        </a:rPr>
                        <a:t>çalışmaya</a:t>
                      </a:r>
                      <a:r>
                        <a:rPr lang="en-US" sz="2799" dirty="0">
                          <a:solidFill>
                            <a:srgbClr val="2B4B82"/>
                          </a:solidFill>
                          <a:latin typeface="Clear Sans Bold"/>
                        </a:rPr>
                        <a:t> </a:t>
                      </a:r>
                      <a:r>
                        <a:rPr lang="en-US" sz="2799" dirty="0" err="1">
                          <a:solidFill>
                            <a:srgbClr val="2B4B82"/>
                          </a:solidFill>
                          <a:latin typeface="Clear Sans Bold"/>
                        </a:rPr>
                        <a:t>başlar</a:t>
                      </a:r>
                      <a:r>
                        <a:rPr lang="en-US" sz="2799" dirty="0">
                          <a:solidFill>
                            <a:srgbClr val="2B4B82"/>
                          </a:solidFill>
                          <a:latin typeface="Clear Sans Bold"/>
                        </a:rPr>
                        <a:t>. </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tr-TR" sz="2799" dirty="0">
                          <a:solidFill>
                            <a:srgbClr val="2B4B82"/>
                          </a:solidFill>
                          <a:latin typeface="Clear Sans Bold"/>
                        </a:rPr>
                        <a:t>3) </a:t>
                      </a:r>
                      <a:r>
                        <a:rPr lang="en-US" sz="2799" dirty="0" err="1">
                          <a:solidFill>
                            <a:srgbClr val="2B4B82"/>
                          </a:solidFill>
                          <a:latin typeface="Clear Sans Bold"/>
                        </a:rPr>
                        <a:t>Kurallar</a:t>
                      </a:r>
                      <a:r>
                        <a:rPr lang="en-US" sz="2799" dirty="0">
                          <a:solidFill>
                            <a:srgbClr val="2B4B82"/>
                          </a:solidFill>
                          <a:latin typeface="Clear Sans Bold"/>
                        </a:rPr>
                        <a:t>: </a:t>
                      </a:r>
                      <a:r>
                        <a:rPr lang="en-US" sz="2799" dirty="0" err="1">
                          <a:solidFill>
                            <a:srgbClr val="2B4B82"/>
                          </a:solidFill>
                          <a:latin typeface="Clear Sans Bold"/>
                        </a:rPr>
                        <a:t>Bulanıklaştırma</a:t>
                      </a:r>
                      <a:r>
                        <a:rPr lang="en-US" sz="2799" dirty="0">
                          <a:solidFill>
                            <a:srgbClr val="2B4B82"/>
                          </a:solidFill>
                          <a:latin typeface="Clear Sans Bold"/>
                        </a:rPr>
                        <a:t> </a:t>
                      </a:r>
                      <a:r>
                        <a:rPr lang="en-US" sz="2799" dirty="0" err="1">
                          <a:solidFill>
                            <a:srgbClr val="2B4B82"/>
                          </a:solidFill>
                          <a:latin typeface="Clear Sans Bold"/>
                        </a:rPr>
                        <a:t>işlemi</a:t>
                      </a:r>
                      <a:r>
                        <a:rPr lang="en-US" sz="2799" dirty="0">
                          <a:solidFill>
                            <a:srgbClr val="2B4B82"/>
                          </a:solidFill>
                          <a:latin typeface="Clear Sans Bold"/>
                        </a:rPr>
                        <a:t> </a:t>
                      </a:r>
                      <a:r>
                        <a:rPr lang="en-US" sz="2799" dirty="0" err="1">
                          <a:solidFill>
                            <a:srgbClr val="2B4B82"/>
                          </a:solidFill>
                          <a:latin typeface="Clear Sans Bold"/>
                        </a:rPr>
                        <a:t>sırasındaki</a:t>
                      </a:r>
                      <a:r>
                        <a:rPr lang="en-US" sz="2799" dirty="0">
                          <a:solidFill>
                            <a:srgbClr val="2B4B82"/>
                          </a:solidFill>
                          <a:latin typeface="Clear Sans Bold"/>
                        </a:rPr>
                        <a:t> </a:t>
                      </a:r>
                      <a:r>
                        <a:rPr lang="en-US" sz="2799" dirty="0" err="1">
                          <a:solidFill>
                            <a:srgbClr val="2B4B82"/>
                          </a:solidFill>
                          <a:latin typeface="Clear Sans Bold"/>
                        </a:rPr>
                        <a:t>çıkarım</a:t>
                      </a:r>
                      <a:r>
                        <a:rPr lang="en-US" sz="2799" dirty="0">
                          <a:solidFill>
                            <a:srgbClr val="2B4B82"/>
                          </a:solidFill>
                          <a:latin typeface="Clear Sans Bold"/>
                        </a:rPr>
                        <a:t> </a:t>
                      </a:r>
                      <a:r>
                        <a:rPr lang="en-US" sz="2799" dirty="0" err="1">
                          <a:solidFill>
                            <a:srgbClr val="2B4B82"/>
                          </a:solidFill>
                          <a:latin typeface="Clear Sans Bold"/>
                        </a:rPr>
                        <a:t>kuralları</a:t>
                      </a:r>
                      <a:r>
                        <a:rPr lang="en-US" sz="2799" dirty="0">
                          <a:solidFill>
                            <a:srgbClr val="2B4B82"/>
                          </a:solidFill>
                          <a:latin typeface="Clear Sans Bold"/>
                        </a:rPr>
                        <a:t> </a:t>
                      </a:r>
                      <a:r>
                        <a:rPr lang="en-US" sz="2799" dirty="0" err="1">
                          <a:solidFill>
                            <a:srgbClr val="2B4B82"/>
                          </a:solidFill>
                          <a:latin typeface="Clear Sans Bold"/>
                        </a:rPr>
                        <a:t>belirlenir</a:t>
                      </a:r>
                      <a:r>
                        <a:rPr lang="en-US" sz="2799" dirty="0">
                          <a:solidFill>
                            <a:srgbClr val="2B4B82"/>
                          </a:solidFill>
                          <a:latin typeface="Clear Sans Bold"/>
                        </a:rPr>
                        <a:t>. </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tr-TR" sz="2799" dirty="0">
                          <a:solidFill>
                            <a:srgbClr val="2B4B82"/>
                          </a:solidFill>
                          <a:latin typeface="Clear Sans Bold"/>
                        </a:rPr>
                        <a:t>5) </a:t>
                      </a:r>
                      <a:r>
                        <a:rPr lang="en-US" sz="2799" dirty="0" err="1">
                          <a:solidFill>
                            <a:srgbClr val="2B4B82"/>
                          </a:solidFill>
                          <a:latin typeface="Clear Sans Bold"/>
                        </a:rPr>
                        <a:t>Durulaştırıcı</a:t>
                      </a:r>
                      <a:r>
                        <a:rPr lang="en-US" sz="2799" dirty="0">
                          <a:solidFill>
                            <a:srgbClr val="2B4B82"/>
                          </a:solidFill>
                          <a:latin typeface="Clear Sans Bold"/>
                        </a:rPr>
                        <a:t>: </a:t>
                      </a:r>
                      <a:r>
                        <a:rPr lang="en-US" sz="2799" dirty="0" err="1">
                          <a:solidFill>
                            <a:srgbClr val="2B4B82"/>
                          </a:solidFill>
                          <a:latin typeface="Clear Sans Bold"/>
                        </a:rPr>
                        <a:t>Çıkarımdan</a:t>
                      </a:r>
                      <a:r>
                        <a:rPr lang="en-US" sz="2799" dirty="0">
                          <a:solidFill>
                            <a:srgbClr val="2B4B82"/>
                          </a:solidFill>
                          <a:latin typeface="Clear Sans Bold"/>
                        </a:rPr>
                        <a:t> </a:t>
                      </a:r>
                      <a:r>
                        <a:rPr lang="en-US" sz="2799" dirty="0" err="1">
                          <a:solidFill>
                            <a:srgbClr val="2B4B82"/>
                          </a:solidFill>
                          <a:latin typeface="Clear Sans Bold"/>
                        </a:rPr>
                        <a:t>elde</a:t>
                      </a:r>
                      <a:r>
                        <a:rPr lang="en-US" sz="2799" dirty="0">
                          <a:solidFill>
                            <a:srgbClr val="2B4B82"/>
                          </a:solidFill>
                          <a:latin typeface="Clear Sans Bold"/>
                        </a:rPr>
                        <a:t> </a:t>
                      </a:r>
                      <a:r>
                        <a:rPr lang="en-US" sz="2799" dirty="0" err="1">
                          <a:solidFill>
                            <a:srgbClr val="2B4B82"/>
                          </a:solidFill>
                          <a:latin typeface="Clear Sans Bold"/>
                        </a:rPr>
                        <a:t>edilen</a:t>
                      </a:r>
                      <a:r>
                        <a:rPr lang="en-US" sz="2799" dirty="0">
                          <a:solidFill>
                            <a:srgbClr val="2B4B82"/>
                          </a:solidFill>
                          <a:latin typeface="Clear Sans Bold"/>
                        </a:rPr>
                        <a:t> </a:t>
                      </a:r>
                      <a:r>
                        <a:rPr lang="en-US" sz="2799" dirty="0" err="1">
                          <a:solidFill>
                            <a:srgbClr val="2B4B82"/>
                          </a:solidFill>
                          <a:latin typeface="Clear Sans Bold"/>
                        </a:rPr>
                        <a:t>sonuçları</a:t>
                      </a:r>
                      <a:r>
                        <a:rPr lang="en-US" sz="2799" dirty="0">
                          <a:solidFill>
                            <a:srgbClr val="2B4B82"/>
                          </a:solidFill>
                          <a:latin typeface="Clear Sans Bold"/>
                        </a:rPr>
                        <a:t> </a:t>
                      </a:r>
                      <a:r>
                        <a:rPr lang="en-US" sz="2799" dirty="0" err="1">
                          <a:solidFill>
                            <a:srgbClr val="2B4B82"/>
                          </a:solidFill>
                          <a:latin typeface="Clear Sans Bold"/>
                        </a:rPr>
                        <a:t>istenilen</a:t>
                      </a:r>
                      <a:r>
                        <a:rPr lang="en-US" sz="2799" dirty="0">
                          <a:solidFill>
                            <a:srgbClr val="2B4B82"/>
                          </a:solidFill>
                          <a:latin typeface="Clear Sans Bold"/>
                        </a:rPr>
                        <a:t> </a:t>
                      </a:r>
                      <a:r>
                        <a:rPr lang="en-US" sz="2799" dirty="0" err="1">
                          <a:solidFill>
                            <a:srgbClr val="2B4B82"/>
                          </a:solidFill>
                          <a:latin typeface="Clear Sans Bold"/>
                        </a:rPr>
                        <a:t>gerçek</a:t>
                      </a:r>
                      <a:r>
                        <a:rPr lang="en-US" sz="2799" dirty="0">
                          <a:solidFill>
                            <a:srgbClr val="2B4B82"/>
                          </a:solidFill>
                          <a:latin typeface="Clear Sans Bold"/>
                        </a:rPr>
                        <a:t> </a:t>
                      </a:r>
                      <a:r>
                        <a:rPr lang="en-US" sz="2799" dirty="0" err="1">
                          <a:solidFill>
                            <a:srgbClr val="2B4B82"/>
                          </a:solidFill>
                          <a:latin typeface="Clear Sans Bold"/>
                        </a:rPr>
                        <a:t>değerlere</a:t>
                      </a:r>
                      <a:r>
                        <a:rPr lang="en-US" sz="2799" dirty="0">
                          <a:solidFill>
                            <a:srgbClr val="2B4B82"/>
                          </a:solidFill>
                          <a:latin typeface="Clear Sans Bold"/>
                        </a:rPr>
                        <a:t> </a:t>
                      </a:r>
                      <a:r>
                        <a:rPr lang="en-US" sz="2799" dirty="0" err="1">
                          <a:solidFill>
                            <a:srgbClr val="2B4B82"/>
                          </a:solidFill>
                          <a:latin typeface="Clear Sans Bold"/>
                        </a:rPr>
                        <a:t>dönüştürür</a:t>
                      </a:r>
                      <a:r>
                        <a:rPr lang="en-US" sz="2799" dirty="0">
                          <a:solidFill>
                            <a:srgbClr val="2B4B82"/>
                          </a:solidFill>
                          <a:latin typeface="Clear Sans Bold"/>
                        </a:rPr>
                        <a:t>. </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0"/>
                  </a:ext>
                </a:extLst>
              </a:tr>
              <a:tr h="2498148">
                <a:tc>
                  <a:txBody>
                    <a:bodyPr/>
                    <a:lstStyle/>
                    <a:p>
                      <a:pPr algn="l">
                        <a:lnSpc>
                          <a:spcPts val="3919"/>
                        </a:lnSpc>
                        <a:defRPr/>
                      </a:pPr>
                      <a:r>
                        <a:rPr lang="tr-TR" sz="2799" dirty="0">
                          <a:solidFill>
                            <a:srgbClr val="2B4B82"/>
                          </a:solidFill>
                          <a:latin typeface="Clear Sans Bold"/>
                        </a:rPr>
                        <a:t>2) </a:t>
                      </a:r>
                      <a:r>
                        <a:rPr lang="en-US" sz="2799" dirty="0" err="1">
                          <a:solidFill>
                            <a:srgbClr val="2B4B82"/>
                          </a:solidFill>
                          <a:latin typeface="Clear Sans Bold"/>
                        </a:rPr>
                        <a:t>Bulanıklaştırıcı</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mantık</a:t>
                      </a:r>
                      <a:r>
                        <a:rPr lang="en-US" sz="2799" dirty="0">
                          <a:solidFill>
                            <a:srgbClr val="2B4B82"/>
                          </a:solidFill>
                          <a:latin typeface="Clear Sans Bold"/>
                        </a:rPr>
                        <a:t> </a:t>
                      </a:r>
                      <a:r>
                        <a:rPr lang="en-US" sz="2799" dirty="0" err="1">
                          <a:solidFill>
                            <a:srgbClr val="2B4B82"/>
                          </a:solidFill>
                          <a:latin typeface="Clear Sans Bold"/>
                        </a:rPr>
                        <a:t>sistemine</a:t>
                      </a:r>
                      <a:r>
                        <a:rPr lang="en-US" sz="2799" dirty="0">
                          <a:solidFill>
                            <a:srgbClr val="2B4B82"/>
                          </a:solidFill>
                          <a:latin typeface="Clear Sans Bold"/>
                        </a:rPr>
                        <a:t> </a:t>
                      </a:r>
                      <a:r>
                        <a:rPr lang="en-US" sz="2799" dirty="0" err="1">
                          <a:solidFill>
                            <a:srgbClr val="2B4B82"/>
                          </a:solidFill>
                          <a:latin typeface="Clear Sans Bold"/>
                        </a:rPr>
                        <a:t>girilen</a:t>
                      </a:r>
                      <a:r>
                        <a:rPr lang="en-US" sz="2799" dirty="0">
                          <a:solidFill>
                            <a:srgbClr val="2B4B82"/>
                          </a:solidFill>
                          <a:latin typeface="Clear Sans Bold"/>
                        </a:rPr>
                        <a:t> </a:t>
                      </a:r>
                      <a:r>
                        <a:rPr lang="en-US" sz="2799" dirty="0" err="1">
                          <a:solidFill>
                            <a:srgbClr val="2B4B82"/>
                          </a:solidFill>
                          <a:latin typeface="Clear Sans Bold"/>
                        </a:rPr>
                        <a:t>verileri</a:t>
                      </a:r>
                      <a:r>
                        <a:rPr lang="en-US" sz="2799" dirty="0">
                          <a:solidFill>
                            <a:srgbClr val="2B4B82"/>
                          </a:solidFill>
                          <a:latin typeface="Clear Sans Bold"/>
                        </a:rPr>
                        <a:t> 0 </a:t>
                      </a:r>
                      <a:r>
                        <a:rPr lang="en-US" sz="2799" dirty="0" err="1">
                          <a:solidFill>
                            <a:srgbClr val="2B4B82"/>
                          </a:solidFill>
                          <a:latin typeface="Clear Sans Bold"/>
                        </a:rPr>
                        <a:t>ile</a:t>
                      </a:r>
                      <a:r>
                        <a:rPr lang="en-US" sz="2799" dirty="0">
                          <a:solidFill>
                            <a:srgbClr val="2B4B82"/>
                          </a:solidFill>
                          <a:latin typeface="Clear Sans Bold"/>
                        </a:rPr>
                        <a:t> 1 </a:t>
                      </a:r>
                      <a:r>
                        <a:rPr lang="en-US" sz="2799" dirty="0" err="1">
                          <a:solidFill>
                            <a:srgbClr val="2B4B82"/>
                          </a:solidFill>
                          <a:latin typeface="Clear Sans Bold"/>
                        </a:rPr>
                        <a:t>arasındaki</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değerlere</a:t>
                      </a:r>
                      <a:r>
                        <a:rPr lang="en-US" sz="2799" dirty="0">
                          <a:solidFill>
                            <a:srgbClr val="2B4B82"/>
                          </a:solidFill>
                          <a:latin typeface="Clear Sans Bold"/>
                        </a:rPr>
                        <a:t> </a:t>
                      </a:r>
                      <a:r>
                        <a:rPr lang="en-US" sz="2799" dirty="0" err="1">
                          <a:solidFill>
                            <a:srgbClr val="2B4B82"/>
                          </a:solidFill>
                          <a:latin typeface="Clear Sans Bold"/>
                        </a:rPr>
                        <a:t>dönüştürür</a:t>
                      </a:r>
                      <a:r>
                        <a:rPr lang="en-US" sz="2799" dirty="0">
                          <a:solidFill>
                            <a:srgbClr val="2B4B82"/>
                          </a:solidFill>
                          <a:latin typeface="Clear Sans Bold"/>
                        </a:rPr>
                        <a:t>.</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tr-TR" sz="2799" dirty="0">
                          <a:solidFill>
                            <a:srgbClr val="2B4B82"/>
                          </a:solidFill>
                          <a:latin typeface="Clear Sans Bold"/>
                        </a:rPr>
                        <a:t>4) </a:t>
                      </a:r>
                      <a:r>
                        <a:rPr lang="en-US" sz="2799" dirty="0" err="1">
                          <a:solidFill>
                            <a:srgbClr val="2B4B82"/>
                          </a:solidFill>
                          <a:latin typeface="Clear Sans Bold"/>
                        </a:rPr>
                        <a:t>Çıkarım</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kuralları</a:t>
                      </a:r>
                      <a:r>
                        <a:rPr lang="en-US" sz="2799" dirty="0">
                          <a:solidFill>
                            <a:srgbClr val="2B4B82"/>
                          </a:solidFill>
                          <a:latin typeface="Clear Sans Bold"/>
                        </a:rPr>
                        <a:t> </a:t>
                      </a:r>
                      <a:r>
                        <a:rPr lang="en-US" sz="2799" dirty="0" err="1">
                          <a:solidFill>
                            <a:srgbClr val="2B4B82"/>
                          </a:solidFill>
                          <a:latin typeface="Clear Sans Bold"/>
                        </a:rPr>
                        <a:t>kullanarak</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giriş</a:t>
                      </a:r>
                      <a:r>
                        <a:rPr lang="en-US" sz="2799" dirty="0">
                          <a:solidFill>
                            <a:srgbClr val="2B4B82"/>
                          </a:solidFill>
                          <a:latin typeface="Clear Sans Bold"/>
                        </a:rPr>
                        <a:t> </a:t>
                      </a:r>
                      <a:r>
                        <a:rPr lang="en-US" sz="2799" dirty="0" err="1">
                          <a:solidFill>
                            <a:srgbClr val="2B4B82"/>
                          </a:solidFill>
                          <a:latin typeface="Clear Sans Bold"/>
                        </a:rPr>
                        <a:t>değerleri</a:t>
                      </a:r>
                      <a:r>
                        <a:rPr lang="en-US" sz="2799" dirty="0">
                          <a:solidFill>
                            <a:srgbClr val="2B4B82"/>
                          </a:solidFill>
                          <a:latin typeface="Clear Sans Bold"/>
                        </a:rPr>
                        <a:t> </a:t>
                      </a:r>
                      <a:r>
                        <a:rPr lang="en-US" sz="2799" dirty="0" err="1">
                          <a:solidFill>
                            <a:srgbClr val="2B4B82"/>
                          </a:solidFill>
                          <a:latin typeface="Clear Sans Bold"/>
                        </a:rPr>
                        <a:t>için</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sonuçlar</a:t>
                      </a:r>
                      <a:r>
                        <a:rPr lang="en-US" sz="2799" dirty="0">
                          <a:solidFill>
                            <a:srgbClr val="2B4B82"/>
                          </a:solidFill>
                          <a:latin typeface="Clear Sans Bold"/>
                        </a:rPr>
                        <a:t> </a:t>
                      </a:r>
                      <a:r>
                        <a:rPr lang="en-US" sz="2799" dirty="0" err="1">
                          <a:solidFill>
                            <a:srgbClr val="2B4B82"/>
                          </a:solidFill>
                          <a:latin typeface="Clear Sans Bold"/>
                        </a:rPr>
                        <a:t>çıkarır</a:t>
                      </a:r>
                      <a:r>
                        <a:rPr lang="en-US" sz="2799" dirty="0">
                          <a:solidFill>
                            <a:srgbClr val="2B4B82"/>
                          </a:solidFill>
                          <a:latin typeface="Clear Sans Bold"/>
                        </a:rPr>
                        <a:t>. </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a:lstStyle/>
                    <a:p>
                      <a:pPr algn="l">
                        <a:lnSpc>
                          <a:spcPts val="3919"/>
                        </a:lnSpc>
                        <a:defRPr/>
                      </a:pPr>
                      <a:r>
                        <a:rPr lang="tr-TR" sz="2799" dirty="0">
                          <a:solidFill>
                            <a:srgbClr val="2B4B82"/>
                          </a:solidFill>
                          <a:latin typeface="Clear Sans Bold"/>
                        </a:rPr>
                        <a:t>6) </a:t>
                      </a:r>
                      <a:r>
                        <a:rPr lang="en-US" sz="2799" dirty="0" err="1">
                          <a:solidFill>
                            <a:srgbClr val="2B4B82"/>
                          </a:solidFill>
                          <a:latin typeface="Clear Sans Bold"/>
                        </a:rPr>
                        <a:t>Çıkış</a:t>
                      </a:r>
                      <a:r>
                        <a:rPr lang="en-US" sz="2799" dirty="0">
                          <a:solidFill>
                            <a:srgbClr val="2B4B82"/>
                          </a:solidFill>
                          <a:latin typeface="Clear Sans Bold"/>
                        </a:rPr>
                        <a:t>: </a:t>
                      </a:r>
                      <a:r>
                        <a:rPr lang="en-US" sz="2799" dirty="0" err="1">
                          <a:solidFill>
                            <a:srgbClr val="2B4B82"/>
                          </a:solidFill>
                          <a:latin typeface="Clear Sans Bold"/>
                        </a:rPr>
                        <a:t>Bulanık</a:t>
                      </a:r>
                      <a:r>
                        <a:rPr lang="en-US" sz="2799" dirty="0">
                          <a:solidFill>
                            <a:srgbClr val="2B4B82"/>
                          </a:solidFill>
                          <a:latin typeface="Clear Sans Bold"/>
                        </a:rPr>
                        <a:t> </a:t>
                      </a:r>
                      <a:r>
                        <a:rPr lang="en-US" sz="2799" dirty="0" err="1">
                          <a:solidFill>
                            <a:srgbClr val="2B4B82"/>
                          </a:solidFill>
                          <a:latin typeface="Clear Sans Bold"/>
                        </a:rPr>
                        <a:t>mantık</a:t>
                      </a:r>
                      <a:r>
                        <a:rPr lang="en-US" sz="2799" dirty="0">
                          <a:solidFill>
                            <a:srgbClr val="2B4B82"/>
                          </a:solidFill>
                          <a:latin typeface="Clear Sans Bold"/>
                        </a:rPr>
                        <a:t> </a:t>
                      </a:r>
                      <a:r>
                        <a:rPr lang="en-US" sz="2799" dirty="0" err="1">
                          <a:solidFill>
                            <a:srgbClr val="2B4B82"/>
                          </a:solidFill>
                          <a:latin typeface="Clear Sans Bold"/>
                        </a:rPr>
                        <a:t>sisteminden</a:t>
                      </a:r>
                      <a:r>
                        <a:rPr lang="en-US" sz="2799" dirty="0">
                          <a:solidFill>
                            <a:srgbClr val="2B4B82"/>
                          </a:solidFill>
                          <a:latin typeface="Clear Sans Bold"/>
                        </a:rPr>
                        <a:t> </a:t>
                      </a:r>
                      <a:r>
                        <a:rPr lang="en-US" sz="2799" dirty="0" err="1">
                          <a:solidFill>
                            <a:srgbClr val="2B4B82"/>
                          </a:solidFill>
                          <a:latin typeface="Clear Sans Bold"/>
                        </a:rPr>
                        <a:t>elde</a:t>
                      </a:r>
                      <a:r>
                        <a:rPr lang="en-US" sz="2799" dirty="0">
                          <a:solidFill>
                            <a:srgbClr val="2B4B82"/>
                          </a:solidFill>
                          <a:latin typeface="Clear Sans Bold"/>
                        </a:rPr>
                        <a:t> </a:t>
                      </a:r>
                      <a:r>
                        <a:rPr lang="en-US" sz="2799" dirty="0" err="1">
                          <a:solidFill>
                            <a:srgbClr val="2B4B82"/>
                          </a:solidFill>
                          <a:latin typeface="Clear Sans Bold"/>
                        </a:rPr>
                        <a:t>edilen</a:t>
                      </a:r>
                      <a:r>
                        <a:rPr lang="en-US" sz="2799" dirty="0">
                          <a:solidFill>
                            <a:srgbClr val="2B4B82"/>
                          </a:solidFill>
                          <a:latin typeface="Clear Sans Bold"/>
                        </a:rPr>
                        <a:t> </a:t>
                      </a:r>
                      <a:r>
                        <a:rPr lang="en-US" sz="2799" dirty="0" err="1">
                          <a:solidFill>
                            <a:srgbClr val="2B4B82"/>
                          </a:solidFill>
                          <a:latin typeface="Clear Sans Bold"/>
                        </a:rPr>
                        <a:t>çıkış</a:t>
                      </a:r>
                      <a:r>
                        <a:rPr lang="en-US" sz="2799" dirty="0">
                          <a:solidFill>
                            <a:srgbClr val="2B4B82"/>
                          </a:solidFill>
                          <a:latin typeface="Clear Sans Bold"/>
                        </a:rPr>
                        <a:t> </a:t>
                      </a:r>
                      <a:r>
                        <a:rPr lang="en-US" sz="2799" dirty="0" err="1">
                          <a:solidFill>
                            <a:srgbClr val="2B4B82"/>
                          </a:solidFill>
                          <a:latin typeface="Clear Sans Bold"/>
                        </a:rPr>
                        <a:t>verisidir</a:t>
                      </a:r>
                      <a:r>
                        <a:rPr lang="en-US" sz="2799" dirty="0">
                          <a:solidFill>
                            <a:srgbClr val="2B4B82"/>
                          </a:solidFill>
                          <a:latin typeface="Clear Sans Bold"/>
                        </a:rPr>
                        <a:t>. </a:t>
                      </a:r>
                      <a:endParaRPr lang="en-US" sz="1100" dirty="0"/>
                    </a:p>
                  </a:txBody>
                  <a:tcPr marL="190500" marR="190500" marT="190500" marB="190500" anchor="b">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1742" y="1028700"/>
            <a:ext cx="4545759" cy="4579061"/>
          </a:xfrm>
          <a:custGeom>
            <a:avLst/>
            <a:gdLst/>
            <a:ahLst/>
            <a:cxnLst/>
            <a:rect l="l" t="t" r="r" b="b"/>
            <a:pathLst>
              <a:path w="4545759" h="4579061">
                <a:moveTo>
                  <a:pt x="0" y="0"/>
                </a:moveTo>
                <a:lnTo>
                  <a:pt x="4545758" y="0"/>
                </a:lnTo>
                <a:lnTo>
                  <a:pt x="4545758" y="4579061"/>
                </a:lnTo>
                <a:lnTo>
                  <a:pt x="0" y="4579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765166" y="5607761"/>
            <a:ext cx="8041690" cy="2451188"/>
          </a:xfrm>
          <a:custGeom>
            <a:avLst/>
            <a:gdLst/>
            <a:ahLst/>
            <a:cxnLst/>
            <a:rect l="l" t="t" r="r" b="b"/>
            <a:pathLst>
              <a:path w="8041690" h="2451188">
                <a:moveTo>
                  <a:pt x="0" y="0"/>
                </a:moveTo>
                <a:lnTo>
                  <a:pt x="8041690" y="0"/>
                </a:lnTo>
                <a:lnTo>
                  <a:pt x="8041690" y="2451188"/>
                </a:lnTo>
                <a:lnTo>
                  <a:pt x="0" y="2451188"/>
                </a:lnTo>
                <a:lnTo>
                  <a:pt x="0" y="0"/>
                </a:lnTo>
                <a:close/>
              </a:path>
            </a:pathLst>
          </a:custGeom>
          <a:blipFill>
            <a:blip r:embed="rId5"/>
            <a:stretch>
              <a:fillRect r="-4374"/>
            </a:stretch>
          </a:blipFill>
        </p:spPr>
      </p:sp>
      <p:sp>
        <p:nvSpPr>
          <p:cNvPr id="4" name="TextBox 4"/>
          <p:cNvSpPr txBox="1"/>
          <p:nvPr/>
        </p:nvSpPr>
        <p:spPr>
          <a:xfrm>
            <a:off x="1765166" y="1476375"/>
            <a:ext cx="7268114" cy="3667125"/>
          </a:xfrm>
          <a:prstGeom prst="rect">
            <a:avLst/>
          </a:prstGeom>
        </p:spPr>
        <p:txBody>
          <a:bodyPr lIns="0" tIns="0" rIns="0" bIns="0" rtlCol="0" anchor="t">
            <a:spAutoFit/>
          </a:bodyPr>
          <a:lstStyle/>
          <a:p>
            <a:pPr>
              <a:lnSpc>
                <a:spcPts val="9600"/>
              </a:lnSpc>
            </a:pPr>
            <a:r>
              <a:rPr lang="en-US" sz="8000" u="sng">
                <a:solidFill>
                  <a:srgbClr val="F7B4A7"/>
                </a:solidFill>
                <a:latin typeface="Clear Sans Bold"/>
                <a:hlinkClick r:id="rId6" tooltip="https://www.youtube.com/watch?v=J_Q5X0nTmrA"/>
              </a:rPr>
              <a:t>Bulanık Mantık ile Yumurta Problemi</a:t>
            </a:r>
          </a:p>
        </p:txBody>
      </p:sp>
      <p:pic>
        <p:nvPicPr>
          <p:cNvPr id="5" name="Picture 5"/>
          <p:cNvPicPr>
            <a:picLocks noChangeAspect="1"/>
          </p:cNvPicPr>
          <p:nvPr>
            <a:videoFile r:link="rId1"/>
          </p:nvPr>
        </p:nvPicPr>
        <p:blipFill>
          <a:blip r:embed="rId7"/>
          <a:stretch>
            <a:fillRect/>
          </a:stretch>
        </p:blipFill>
        <p:spPr>
          <a:xfrm>
            <a:off x="10009160" y="5607761"/>
            <a:ext cx="7250140" cy="36505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7399126" y="1028700"/>
            <a:ext cx="3489749" cy="2861594"/>
          </a:xfrm>
          <a:custGeom>
            <a:avLst/>
            <a:gdLst/>
            <a:ahLst/>
            <a:cxnLst/>
            <a:rect l="l" t="t" r="r" b="b"/>
            <a:pathLst>
              <a:path w="3489749" h="2861594">
                <a:moveTo>
                  <a:pt x="0" y="0"/>
                </a:moveTo>
                <a:lnTo>
                  <a:pt x="3489748" y="0"/>
                </a:lnTo>
                <a:lnTo>
                  <a:pt x="3489748"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4528006"/>
            <a:ext cx="16230600" cy="3879207"/>
          </a:xfrm>
          <a:custGeom>
            <a:avLst/>
            <a:gdLst/>
            <a:ahLst/>
            <a:cxnLst/>
            <a:rect l="l" t="t" r="r" b="b"/>
            <a:pathLst>
              <a:path w="16230600" h="3879207">
                <a:moveTo>
                  <a:pt x="0" y="0"/>
                </a:moveTo>
                <a:lnTo>
                  <a:pt x="16230600" y="0"/>
                </a:lnTo>
                <a:lnTo>
                  <a:pt x="16230600" y="3879207"/>
                </a:lnTo>
                <a:lnTo>
                  <a:pt x="0" y="3879207"/>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2375</Words>
  <Application>Microsoft Office PowerPoint</Application>
  <PresentationFormat>Özel</PresentationFormat>
  <Paragraphs>135</Paragraphs>
  <Slides>26</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26</vt:i4>
      </vt:variant>
    </vt:vector>
  </HeadingPairs>
  <TitlesOfParts>
    <vt:vector size="32" baseType="lpstr">
      <vt:lpstr>Clear Sans Medium</vt:lpstr>
      <vt:lpstr>Calibri</vt:lpstr>
      <vt:lpstr>Arial</vt:lpstr>
      <vt:lpstr>Clear Sans Bold</vt:lpstr>
      <vt:lpstr>Clear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Ders 2: Yapay Zeka Matematiği ve Bulanık Mantık</dc:title>
  <cp:lastModifiedBy>SEMA NUR EKMEKCİ</cp:lastModifiedBy>
  <cp:revision>12</cp:revision>
  <dcterms:created xsi:type="dcterms:W3CDTF">2006-08-16T00:00:00Z</dcterms:created>
  <dcterms:modified xsi:type="dcterms:W3CDTF">2024-04-30T13:36:34Z</dcterms:modified>
  <dc:identifier>DAGDn4uSNYM</dc:identifier>
</cp:coreProperties>
</file>